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3" r:id="rId1"/>
    <p:sldMasterId id="2147483748" r:id="rId2"/>
  </p:sldMasterIdLst>
  <p:notesMasterIdLst>
    <p:notesMasterId r:id="rId52"/>
  </p:notesMasterIdLst>
  <p:handoutMasterIdLst>
    <p:handoutMasterId r:id="rId53"/>
  </p:handoutMasterIdLst>
  <p:sldIdLst>
    <p:sldId id="425" r:id="rId3"/>
    <p:sldId id="469" r:id="rId4"/>
    <p:sldId id="447" r:id="rId5"/>
    <p:sldId id="289" r:id="rId6"/>
    <p:sldId id="402" r:id="rId7"/>
    <p:sldId id="426" r:id="rId8"/>
    <p:sldId id="406" r:id="rId9"/>
    <p:sldId id="407" r:id="rId10"/>
    <p:sldId id="451" r:id="rId11"/>
    <p:sldId id="408" r:id="rId12"/>
    <p:sldId id="409" r:id="rId13"/>
    <p:sldId id="410" r:id="rId14"/>
    <p:sldId id="434" r:id="rId15"/>
    <p:sldId id="435" r:id="rId16"/>
    <p:sldId id="436" r:id="rId17"/>
    <p:sldId id="450" r:id="rId18"/>
    <p:sldId id="429" r:id="rId19"/>
    <p:sldId id="452" r:id="rId20"/>
    <p:sldId id="449" r:id="rId21"/>
    <p:sldId id="403" r:id="rId22"/>
    <p:sldId id="462" r:id="rId23"/>
    <p:sldId id="456" r:id="rId24"/>
    <p:sldId id="457" r:id="rId25"/>
    <p:sldId id="458" r:id="rId26"/>
    <p:sldId id="430" r:id="rId27"/>
    <p:sldId id="453" r:id="rId28"/>
    <p:sldId id="454" r:id="rId29"/>
    <p:sldId id="455" r:id="rId30"/>
    <p:sldId id="446" r:id="rId31"/>
    <p:sldId id="463" r:id="rId32"/>
    <p:sldId id="460" r:id="rId33"/>
    <p:sldId id="466" r:id="rId34"/>
    <p:sldId id="465" r:id="rId35"/>
    <p:sldId id="464" r:id="rId36"/>
    <p:sldId id="459" r:id="rId37"/>
    <p:sldId id="471" r:id="rId38"/>
    <p:sldId id="472" r:id="rId39"/>
    <p:sldId id="438" r:id="rId40"/>
    <p:sldId id="412" r:id="rId41"/>
    <p:sldId id="416" r:id="rId42"/>
    <p:sldId id="418" r:id="rId43"/>
    <p:sldId id="443" r:id="rId44"/>
    <p:sldId id="442" r:id="rId45"/>
    <p:sldId id="414" r:id="rId46"/>
    <p:sldId id="419" r:id="rId47"/>
    <p:sldId id="405" r:id="rId48"/>
    <p:sldId id="461" r:id="rId49"/>
    <p:sldId id="470" r:id="rId50"/>
    <p:sldId id="46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nwen thompson" initials="bt" lastIdx="1" clrIdx="0">
    <p:extLst>
      <p:ext uri="{19B8F6BF-5375-455C-9EA6-DF929625EA0E}">
        <p15:presenceInfo xmlns:p15="http://schemas.microsoft.com/office/powerpoint/2012/main" userId="176d0653253aa6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910" autoAdjust="0"/>
  </p:normalViewPr>
  <p:slideViewPr>
    <p:cSldViewPr>
      <p:cViewPr varScale="1">
        <p:scale>
          <a:sx n="90" d="100"/>
          <a:sy n="90" d="100"/>
        </p:scale>
        <p:origin x="11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CE71D0-80F3-43B5-8B82-059E141B0FAC}" type="datetimeFigureOut">
              <a:rPr lang="en-GB" smtClean="0"/>
              <a:t>07/06/2018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5498D4-10CE-445D-A10D-1F131ED58836}" type="slidenum">
              <a:rPr lang="en-GB" smtClean="0"/>
              <a:t>‹#›</a:t>
            </a:fld>
            <a:endParaRPr lang="en-GB"/>
          </a:p>
        </p:txBody>
      </p:sp>
    </p:spTree>
    <p:extLst>
      <p:ext uri="{BB962C8B-B14F-4D97-AF65-F5344CB8AC3E}">
        <p14:creationId xmlns:p14="http://schemas.microsoft.com/office/powerpoint/2010/main" val="2261008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165C4-66AE-4388-A4C1-C7A2E6B13614}" type="datetimeFigureOut">
              <a:rPr lang="en-US" smtClean="0"/>
              <a:pPr/>
              <a:t>6/7/2018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580D7-D3A1-4888-A383-669554FD457F}" type="slidenum">
              <a:rPr lang="en-GB" smtClean="0"/>
              <a:pPr/>
              <a:t>‹#›</a:t>
            </a:fld>
            <a:endParaRPr lang="en-GB"/>
          </a:p>
        </p:txBody>
      </p:sp>
    </p:spTree>
    <p:extLst>
      <p:ext uri="{BB962C8B-B14F-4D97-AF65-F5344CB8AC3E}">
        <p14:creationId xmlns:p14="http://schemas.microsoft.com/office/powerpoint/2010/main" val="2762612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E9A580D7-D3A1-4888-A383-669554FD457F}" type="slidenum">
              <a:rPr lang="en-GB" smtClean="0"/>
              <a:pPr/>
              <a:t>1</a:t>
            </a:fld>
            <a:endParaRPr lang="en-GB"/>
          </a:p>
        </p:txBody>
      </p:sp>
    </p:spTree>
    <p:extLst>
      <p:ext uri="{BB962C8B-B14F-4D97-AF65-F5344CB8AC3E}">
        <p14:creationId xmlns:p14="http://schemas.microsoft.com/office/powerpoint/2010/main" val="350769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These are the key themes</a:t>
            </a:r>
            <a:r>
              <a:rPr lang="en-GB" baseline="0" dirty="0"/>
              <a:t> that will be covered in this presentation. </a:t>
            </a:r>
          </a:p>
          <a:p>
            <a:endParaRPr lang="en-GB" baseline="0" dirty="0"/>
          </a:p>
          <a:p>
            <a:r>
              <a:rPr lang="en-GB" baseline="0" dirty="0"/>
              <a:t>All team members need to take their share of leadership. Being a member of a team is not about passive following, or just doing your small bit. It is about shared leadership and cooperation and collaboration towards a shared goal. There may still be a ‘leader’ but good teamwork will be about every team member taking responsibility for the shared goals, not just their bit. </a:t>
            </a:r>
          </a:p>
          <a:p>
            <a:endParaRPr lang="en-GB" baseline="0" dirty="0"/>
          </a:p>
          <a:p>
            <a:r>
              <a:rPr lang="en-GB" baseline="0" dirty="0"/>
              <a:t>Key learning came from the 2 year long integrated care pilots led by DH and on which an evaluation report was published in 2013.  Patients need all the different people involved in their care to be coordinating efforts around their needs. It is not so much about organisations being integrated as the individuals involved in their care sharing information and organising care around the patient, not around individual conditions they may have. Integrated care without good communication between parties is likely to fall short for the patient. </a:t>
            </a:r>
          </a:p>
          <a:p>
            <a:endParaRPr lang="en-GB" baseline="0" dirty="0"/>
          </a:p>
          <a:p>
            <a:r>
              <a:rPr lang="en-GB" baseline="0" dirty="0"/>
              <a:t>Teamwork may be ‘nice to have’ for healthcare staff, but patients rely on it. Healthcare staff can operate effectively by working in isolation – and ‘doing their bit’ but this won’t deliver for the patient. They need to be treated as an individual – possibly with a group of conditions or needs. Care which only focuses on a single condition is going to miss the point. </a:t>
            </a:r>
            <a:r>
              <a:rPr lang="en-GB" baseline="0" dirty="0" err="1"/>
              <a:t>Teamworking</a:t>
            </a:r>
            <a:r>
              <a:rPr lang="en-GB" baseline="0" dirty="0"/>
              <a:t> usually results in more professional satisfaction for the healthcare workers, as well as better outcomes for the patient. </a:t>
            </a:r>
          </a:p>
          <a:p>
            <a:endParaRPr lang="en-GB" baseline="0" dirty="0"/>
          </a:p>
          <a:p>
            <a:r>
              <a:rPr lang="en-GB" baseline="0" dirty="0"/>
              <a:t>If care is to live up to the maxim ‘No decision about me, without me’ – then it is the patient’s goals and life that should be the focus of care. A healthcare professional is not an expert in what an individual patient wants for their life. The patient is. They need to support and expertise of professionals in order to achieve those goals. So the patient is a core part of the healthcare team – and possibly their carer too. They are not an add-on. They must be central. Without their unique perspective, all the efforts of the healthcare team could be worth nothing. </a:t>
            </a:r>
            <a:endParaRPr lang="en-GB" dirty="0"/>
          </a:p>
        </p:txBody>
      </p:sp>
      <p:sp>
        <p:nvSpPr>
          <p:cNvPr id="4" name="Slide Number Placeholder 3"/>
          <p:cNvSpPr>
            <a:spLocks noGrp="1"/>
          </p:cNvSpPr>
          <p:nvPr>
            <p:ph type="sldNum" sz="quarter" idx="10"/>
          </p:nvPr>
        </p:nvSpPr>
        <p:spPr/>
        <p:txBody>
          <a:bodyPr/>
          <a:lstStyle/>
          <a:p>
            <a:fld id="{E9A580D7-D3A1-4888-A383-669554FD457F}" type="slidenum">
              <a:rPr lang="en-GB" smtClean="0"/>
              <a:pPr/>
              <a:t>4</a:t>
            </a:fld>
            <a:endParaRPr lang="en-GB"/>
          </a:p>
        </p:txBody>
      </p:sp>
    </p:spTree>
    <p:extLst>
      <p:ext uri="{BB962C8B-B14F-4D97-AF65-F5344CB8AC3E}">
        <p14:creationId xmlns:p14="http://schemas.microsoft.com/office/powerpoint/2010/main" val="240355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These are the key themes</a:t>
            </a:r>
            <a:r>
              <a:rPr lang="en-GB" baseline="0" dirty="0"/>
              <a:t> that will be covered in this presentation. </a:t>
            </a:r>
          </a:p>
          <a:p>
            <a:endParaRPr lang="en-GB" baseline="0" dirty="0"/>
          </a:p>
          <a:p>
            <a:r>
              <a:rPr lang="en-GB" baseline="0" dirty="0"/>
              <a:t>All team members need to take their share of leadership. Being a member of a team is not about passive following, or just doing your small bit. It is about shared leadership and cooperation and collaboration towards a shared goal. There may still be a ‘leader’ but good teamwork will be about every team member taking responsibility for the shared goals, not just their bit. </a:t>
            </a:r>
          </a:p>
          <a:p>
            <a:endParaRPr lang="en-GB" baseline="0" dirty="0"/>
          </a:p>
          <a:p>
            <a:r>
              <a:rPr lang="en-GB" baseline="0" dirty="0"/>
              <a:t>Key learning came from the 2 year long integrated care pilots led by DH and on which an evaluation report was published in 2013.  Patients need all the different people involved in their care to be coordinating efforts around their needs. It is not so much about organisations being integrated as the individuals involved in their care sharing information and organising care around the patient, not around individual conditions they may have. Integrated care without good communication between parties is likely to fall short for the patient. </a:t>
            </a:r>
          </a:p>
          <a:p>
            <a:endParaRPr lang="en-GB" baseline="0" dirty="0"/>
          </a:p>
          <a:p>
            <a:r>
              <a:rPr lang="en-GB" baseline="0" dirty="0"/>
              <a:t>Teamwork may be ‘nice to have’ for healthcare staff, but patients rely on it. Healthcare staff can operate effectively by working in isolation – and ‘doing their bit’ but this won’t deliver for the patient. They need to be treated as an individual – possibly with a group of conditions or needs. Care which only focuses on a single condition is going to miss the point. </a:t>
            </a:r>
            <a:r>
              <a:rPr lang="en-GB" baseline="0" dirty="0" err="1"/>
              <a:t>Teamworking</a:t>
            </a:r>
            <a:r>
              <a:rPr lang="en-GB" baseline="0" dirty="0"/>
              <a:t> usually results in more professional satisfaction for the healthcare workers, as well as better outcomes for the patient. </a:t>
            </a:r>
          </a:p>
          <a:p>
            <a:endParaRPr lang="en-GB" baseline="0" dirty="0"/>
          </a:p>
          <a:p>
            <a:r>
              <a:rPr lang="en-GB" baseline="0" dirty="0"/>
              <a:t>If care is to live up to the maxim ‘No decision about me, without me’ – then it is the patient’s goals and life that should be the focus of care. A healthcare professional is not an expert in what an individual patient wants for their life. The patient is. They need to support and expertise of professionals in order to achieve those goals. So the patient is a core part of the healthcare team – and possibly their carer too. They are not an add-on. They must be central. Without their unique perspective, all the efforts of the healthcare team could be worth nothing. </a:t>
            </a:r>
            <a:endParaRPr lang="en-GB" dirty="0"/>
          </a:p>
        </p:txBody>
      </p:sp>
      <p:sp>
        <p:nvSpPr>
          <p:cNvPr id="4" name="Slide Number Placeholder 3"/>
          <p:cNvSpPr>
            <a:spLocks noGrp="1"/>
          </p:cNvSpPr>
          <p:nvPr>
            <p:ph type="sldNum" sz="quarter" idx="10"/>
          </p:nvPr>
        </p:nvSpPr>
        <p:spPr/>
        <p:txBody>
          <a:bodyPr/>
          <a:lstStyle/>
          <a:p>
            <a:fld id="{E9A580D7-D3A1-4888-A383-669554FD457F}" type="slidenum">
              <a:rPr lang="en-GB" smtClean="0"/>
              <a:pPr/>
              <a:t>47</a:t>
            </a:fld>
            <a:endParaRPr lang="en-GB"/>
          </a:p>
        </p:txBody>
      </p:sp>
    </p:spTree>
    <p:extLst>
      <p:ext uri="{BB962C8B-B14F-4D97-AF65-F5344CB8AC3E}">
        <p14:creationId xmlns:p14="http://schemas.microsoft.com/office/powerpoint/2010/main" val="1664891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91BF25"/>
        </a:solidFill>
        <a:effectLst/>
      </p:bgPr>
    </p:bg>
    <p:spTree>
      <p:nvGrpSpPr>
        <p:cNvPr id="1" name=""/>
        <p:cNvGrpSpPr/>
        <p:nvPr/>
      </p:nvGrpSpPr>
      <p:grpSpPr>
        <a:xfrm>
          <a:off x="0" y="0"/>
          <a:ext cx="0" cy="0"/>
          <a:chOff x="0" y="0"/>
          <a:chExt cx="0" cy="0"/>
        </a:xfrm>
      </p:grpSpPr>
      <p:pic>
        <p:nvPicPr>
          <p:cNvPr id="4" name="Picture 9" descr="stethoscope powerpoint.eps"/>
          <p:cNvPicPr>
            <a:picLocks noChangeAspect="1"/>
          </p:cNvPicPr>
          <p:nvPr userDrawn="1"/>
        </p:nvPicPr>
        <p:blipFill>
          <a:blip r:embed="rId2" cstate="print"/>
          <a:srcRect/>
          <a:stretch>
            <a:fillRect/>
          </a:stretch>
        </p:blipFill>
        <p:spPr bwMode="auto">
          <a:xfrm>
            <a:off x="-609600" y="-990600"/>
            <a:ext cx="10439400" cy="7377113"/>
          </a:xfrm>
          <a:prstGeom prst="rect">
            <a:avLst/>
          </a:prstGeom>
          <a:noFill/>
          <a:ln w="9525">
            <a:noFill/>
            <a:miter lim="800000"/>
            <a:headEnd/>
            <a:tailEnd/>
          </a:ln>
        </p:spPr>
      </p:pic>
      <p:pic>
        <p:nvPicPr>
          <p:cNvPr id="5" name="Picture 6" descr="PCRS logo general practice"/>
          <p:cNvPicPr>
            <a:picLocks noChangeAspect="1" noChangeArrowheads="1"/>
          </p:cNvPicPr>
          <p:nvPr userDrawn="1"/>
        </p:nvPicPr>
        <p:blipFill>
          <a:blip r:embed="rId3" cstate="print"/>
          <a:srcRect/>
          <a:stretch>
            <a:fillRect/>
          </a:stretch>
        </p:blipFill>
        <p:spPr bwMode="auto">
          <a:xfrm>
            <a:off x="6477000" y="3849688"/>
            <a:ext cx="2522538" cy="2881312"/>
          </a:xfrm>
          <a:prstGeom prst="rect">
            <a:avLst/>
          </a:prstGeom>
          <a:noFill/>
          <a:ln w="9525">
            <a:noFill/>
            <a:miter lim="800000"/>
            <a:headEnd/>
            <a:tailEnd/>
          </a:ln>
        </p:spPr>
      </p:pic>
      <p:sp>
        <p:nvSpPr>
          <p:cNvPr id="45059" name="Title Placeholder 1"/>
          <p:cNvSpPr>
            <a:spLocks noGrp="1"/>
          </p:cNvSpPr>
          <p:nvPr>
            <p:ph type="ctrTitle"/>
          </p:nvPr>
        </p:nvSpPr>
        <p:spPr>
          <a:xfrm>
            <a:off x="3384550" y="2613025"/>
            <a:ext cx="4964113" cy="2112963"/>
          </a:xfrm>
        </p:spPr>
        <p:txBody>
          <a:bodyPr anchor="t"/>
          <a:lstStyle>
            <a:lvl1pPr>
              <a:defRPr>
                <a:solidFill>
                  <a:schemeClr val="bg1"/>
                </a:solidFill>
              </a:defRPr>
            </a:lvl1pPr>
          </a:lstStyle>
          <a:p>
            <a:r>
              <a:rPr lang="en-US"/>
              <a:t>Click to edit Master title style</a:t>
            </a:r>
          </a:p>
        </p:txBody>
      </p:sp>
      <p:sp>
        <p:nvSpPr>
          <p:cNvPr id="45060" name="Text Placeholder 2"/>
          <p:cNvSpPr>
            <a:spLocks noGrp="1"/>
          </p:cNvSpPr>
          <p:nvPr>
            <p:ph type="subTitle" idx="1"/>
          </p:nvPr>
        </p:nvSpPr>
        <p:spPr>
          <a:xfrm>
            <a:off x="3384550" y="5260975"/>
            <a:ext cx="2967038" cy="1125538"/>
          </a:xfrm>
        </p:spPr>
        <p:txBody>
          <a:bodyPr/>
          <a:lstStyle>
            <a:lvl1pPr marL="0" indent="0">
              <a:buFont typeface="Arial" charset="0"/>
              <a:buNone/>
              <a:defRPr sz="2400">
                <a:solidFill>
                  <a:schemeClr val="bg1"/>
                </a:solidFill>
              </a:defRPr>
            </a:lvl1pPr>
          </a:lstStyle>
          <a:p>
            <a:r>
              <a:rPr lang="en-US"/>
              <a:t>Click to edit Master subtitle style</a:t>
            </a:r>
          </a:p>
        </p:txBody>
      </p:sp>
    </p:spTree>
    <p:extLst>
      <p:ext uri="{BB962C8B-B14F-4D97-AF65-F5344CB8AC3E}">
        <p14:creationId xmlns:p14="http://schemas.microsoft.com/office/powerpoint/2010/main" val="19962264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fld id="{17C7763D-635A-468A-9B91-D151A72C96CA}" type="slidenum">
              <a:rPr lang="en-US"/>
              <a:pPr/>
              <a:t>‹#›</a:t>
            </a:fld>
            <a:endParaRPr lang="en-US"/>
          </a:p>
        </p:txBody>
      </p:sp>
    </p:spTree>
    <p:extLst>
      <p:ext uri="{BB962C8B-B14F-4D97-AF65-F5344CB8AC3E}">
        <p14:creationId xmlns:p14="http://schemas.microsoft.com/office/powerpoint/2010/main" val="30509569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7988" y="358775"/>
            <a:ext cx="1708150" cy="5434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8775" y="358775"/>
            <a:ext cx="4976813" cy="5434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fld id="{F6560A71-1DF2-4030-AD8C-6380347EDADE}" type="slidenum">
              <a:rPr lang="en-US"/>
              <a:pPr/>
              <a:t>‹#›</a:t>
            </a:fld>
            <a:endParaRPr lang="en-US"/>
          </a:p>
        </p:txBody>
      </p:sp>
    </p:spTree>
    <p:extLst>
      <p:ext uri="{BB962C8B-B14F-4D97-AF65-F5344CB8AC3E}">
        <p14:creationId xmlns:p14="http://schemas.microsoft.com/office/powerpoint/2010/main" val="219447581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F900C276-F53E-43A8-A7C7-999D94CADB8F}" type="slidenum">
              <a:rPr lang="en-GB"/>
              <a:pPr>
                <a:defRPr/>
              </a:pPr>
              <a:t>‹#›</a:t>
            </a:fld>
            <a:endParaRPr lang="en-GB"/>
          </a:p>
        </p:txBody>
      </p:sp>
      <p:sp>
        <p:nvSpPr>
          <p:cNvPr id="7"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GB"/>
          </a:p>
        </p:txBody>
      </p:sp>
    </p:spTree>
    <p:extLst>
      <p:ext uri="{BB962C8B-B14F-4D97-AF65-F5344CB8AC3E}">
        <p14:creationId xmlns:p14="http://schemas.microsoft.com/office/powerpoint/2010/main" val="230853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13716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GB"/>
          </a:p>
        </p:txBody>
      </p:sp>
      <p:sp>
        <p:nvSpPr>
          <p:cNvPr id="8" name="Rectangle 3"/>
          <p:cNvSpPr>
            <a:spLocks noGrp="1" noChangeArrowheads="1"/>
          </p:cNvSpPr>
          <p:nvPr>
            <p:ph type="sldNum" sz="quarter" idx="11"/>
          </p:nvPr>
        </p:nvSpPr>
        <p:spPr>
          <a:ln/>
        </p:spPr>
        <p:txBody>
          <a:bodyPr/>
          <a:lstStyle>
            <a:lvl1pPr>
              <a:defRPr/>
            </a:lvl1pPr>
          </a:lstStyle>
          <a:p>
            <a:pPr>
              <a:defRPr/>
            </a:pPr>
            <a:fld id="{8C272AEF-46CA-4A13-AEFA-31A117F710D4}" type="slidenum">
              <a:rPr lang="en-GB"/>
              <a:pPr>
                <a:defRPr/>
              </a:pPr>
              <a:t>‹#›</a:t>
            </a:fld>
            <a:endParaRPr lang="en-GB"/>
          </a:p>
        </p:txBody>
      </p:sp>
      <p:sp>
        <p:nvSpPr>
          <p:cNvPr id="9"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GB"/>
          </a:p>
        </p:txBody>
      </p:sp>
    </p:spTree>
    <p:extLst>
      <p:ext uri="{BB962C8B-B14F-4D97-AF65-F5344CB8AC3E}">
        <p14:creationId xmlns:p14="http://schemas.microsoft.com/office/powerpoint/2010/main" val="3924686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fld id="{F9B423B6-7F10-4534-BD46-8A00D1AA194F}" type="slidenum">
              <a:rPr lang="en-US"/>
              <a:pPr/>
              <a:t>‹#›</a:t>
            </a:fld>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26271BD-B5E0-46BC-9430-C249226E3A2D}" type="datetimeFigureOut">
              <a:rPr lang="en-GB" smtClean="0"/>
              <a:t>07/06/2018</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D2F00A1B-C313-4C62-9BE1-33E7C54B9811}" type="slidenum">
              <a:rPr lang="en-GB" smtClean="0"/>
              <a:t>‹#›</a:t>
            </a:fld>
            <a:endParaRPr lang="en-GB"/>
          </a:p>
        </p:txBody>
      </p:sp>
    </p:spTree>
    <p:extLst>
      <p:ext uri="{BB962C8B-B14F-4D97-AF65-F5344CB8AC3E}">
        <p14:creationId xmlns:p14="http://schemas.microsoft.com/office/powerpoint/2010/main" val="929595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a:t>Click to edit Master title style</a:t>
            </a:r>
            <a:endParaRPr lang="en-GB" dirty="0"/>
          </a:p>
        </p:txBody>
      </p:sp>
      <p:sp>
        <p:nvSpPr>
          <p:cNvPr id="23" name="Content Placeholder 22"/>
          <p:cNvSpPr>
            <a:spLocks noGrp="1"/>
          </p:cNvSpPr>
          <p:nvPr>
            <p:ph sz="quarter" idx="13"/>
          </p:nvPr>
        </p:nvSpPr>
        <p:spPr>
          <a:xfrm>
            <a:off x="250825" y="1748684"/>
            <a:ext cx="8656638" cy="4390251"/>
          </a:xfrm>
          <a:prstGeom prst="rect">
            <a:avLst/>
          </a:prstGeom>
        </p:spPr>
        <p:txBody>
          <a:bodyPr/>
          <a:lstStyle>
            <a:lvl1pPr marL="200025" indent="-200025">
              <a:buFont typeface="Arial" panose="020B0604020202020204" pitchFamily="34" charset="0"/>
              <a:buChar char="•"/>
              <a:defRPr lang="en-US" sz="1800" b="0" kern="1200" dirty="0" smtClean="0">
                <a:solidFill>
                  <a:srgbClr val="006993"/>
                </a:solidFill>
                <a:latin typeface="+mn-lt"/>
                <a:ea typeface="Arial" charset="0"/>
                <a:cs typeface="Arial" charset="0"/>
              </a:defRPr>
            </a:lvl1pPr>
            <a:lvl2pPr marL="102689" indent="-102689">
              <a:buFont typeface="Arial" panose="020B0604020202020204" pitchFamily="34" charset="0"/>
              <a:buChar char="•"/>
              <a:defRPr sz="1800">
                <a:latin typeface="+mn-lt"/>
              </a:defRPr>
            </a:lvl2pPr>
            <a:lvl3pPr marL="407194" indent="-207169">
              <a:buFont typeface="Calibri" panose="020F0502020204030204" pitchFamily="34" charset="0"/>
              <a:buChar char="–"/>
              <a:defRPr sz="1500">
                <a:latin typeface="+mn-lt"/>
              </a:defRPr>
            </a:lvl3pPr>
            <a:lvl4pPr marL="607219" indent="-200025">
              <a:buFont typeface="Wingdings" panose="05000000000000000000" pitchFamily="2" charset="2"/>
              <a:buChar char="§"/>
              <a:defRPr sz="900">
                <a:latin typeface="+mn-lt"/>
              </a:defRPr>
            </a:lvl4pPr>
            <a:lvl5pPr marL="871538" indent="-142875">
              <a:defRPr sz="900">
                <a:latin typeface="+mn-lt"/>
              </a:defRPr>
            </a:lvl5pPr>
            <a:lvl6pPr marL="1078706" indent="-207169">
              <a:defRPr lang="en-GB" sz="900" kern="1200" dirty="0">
                <a:solidFill>
                  <a:srgbClr val="006993"/>
                </a:solidFill>
                <a:latin typeface="+mn-lt"/>
                <a:ea typeface="Arial" charset="0"/>
                <a:cs typeface="Arial" charset="0"/>
              </a:defRPr>
            </a:lvl6pPr>
          </a:lstStyle>
          <a:p>
            <a:pPr lvl="0"/>
            <a:r>
              <a:rPr lang="en-US" dirty="0"/>
              <a:t>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en-GB" dirty="0"/>
          </a:p>
        </p:txBody>
      </p:sp>
      <p:sp>
        <p:nvSpPr>
          <p:cNvPr id="29" name="Slide Number Placeholder 28"/>
          <p:cNvSpPr>
            <a:spLocks noGrp="1"/>
          </p:cNvSpPr>
          <p:nvPr>
            <p:ph type="sldNum" sz="quarter" idx="16"/>
          </p:nvPr>
        </p:nvSpPr>
        <p:spPr/>
        <p:txBody>
          <a:bodyPr lIns="36000" tIns="0" rIns="36000" bIns="0" anchor="ctr"/>
          <a:lstStyle/>
          <a:p>
            <a:fld id="{2B74B37C-A317-A64D-9108-71F86125E193}" type="slidenum">
              <a:rPr lang="en-US" smtClean="0"/>
              <a:pPr/>
              <a:t>‹#›</a:t>
            </a:fld>
            <a:endParaRPr lang="en-US" dirty="0"/>
          </a:p>
        </p:txBody>
      </p:sp>
      <p:sp>
        <p:nvSpPr>
          <p:cNvPr id="31" name="Text Placeholder 30"/>
          <p:cNvSpPr>
            <a:spLocks noGrp="1"/>
          </p:cNvSpPr>
          <p:nvPr>
            <p:ph type="body" sz="quarter" idx="18"/>
          </p:nvPr>
        </p:nvSpPr>
        <p:spPr>
          <a:xfrm>
            <a:off x="3662251" y="6356356"/>
            <a:ext cx="4902200" cy="365125"/>
          </a:xfrm>
          <a:prstGeom prst="rect">
            <a:avLst/>
          </a:prstGeom>
        </p:spPr>
        <p:txBody>
          <a:bodyPr lIns="108000" tIns="0" rIns="36000" bIns="0" anchor="ctr"/>
          <a:lstStyle>
            <a:lvl1pPr marL="0" indent="0">
              <a:buFont typeface="Arial" panose="020B0604020202020204" pitchFamily="34" charset="0"/>
              <a:buNone/>
              <a:defRPr sz="750" b="0">
                <a:solidFill>
                  <a:schemeClr val="tx1"/>
                </a:solidFill>
                <a:latin typeface="+mn-lt"/>
              </a:defRPr>
            </a:lvl1pPr>
            <a:lvl2pPr marL="257169" indent="0">
              <a:buFont typeface="Arial" panose="020B0604020202020204" pitchFamily="34" charset="0"/>
              <a:buNone/>
              <a:defRPr sz="563">
                <a:latin typeface="+mn-lt"/>
              </a:defRPr>
            </a:lvl2pPr>
            <a:lvl3pPr marL="514338" indent="0">
              <a:buFont typeface="Arial" panose="020B0604020202020204" pitchFamily="34" charset="0"/>
              <a:buNone/>
              <a:defRPr sz="563">
                <a:latin typeface="+mn-lt"/>
              </a:defRPr>
            </a:lvl3pPr>
            <a:lvl4pPr marL="771506" indent="0">
              <a:buFont typeface="Arial" panose="020B0604020202020204" pitchFamily="34" charset="0"/>
              <a:buNone/>
              <a:defRPr sz="563">
                <a:latin typeface="+mn-lt"/>
              </a:defRPr>
            </a:lvl4pPr>
            <a:lvl5pPr marL="1028675" indent="0">
              <a:buFont typeface="Arial" panose="020B0604020202020204" pitchFamily="34" charset="0"/>
              <a:buNone/>
              <a:defRPr sz="563">
                <a:latin typeface="+mn-lt"/>
              </a:defRPr>
            </a:lvl5pPr>
          </a:lstStyle>
          <a:p>
            <a:pPr lvl="0"/>
            <a:endParaRPr lang="en-GB" dirty="0"/>
          </a:p>
        </p:txBody>
      </p:sp>
    </p:spTree>
    <p:extLst>
      <p:ext uri="{BB962C8B-B14F-4D97-AF65-F5344CB8AC3E}">
        <p14:creationId xmlns:p14="http://schemas.microsoft.com/office/powerpoint/2010/main" val="81588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fld id="{7EE6197A-29F6-42F2-BA60-B81E8D3EACEC}" type="slidenum">
              <a:rPr lang="en-US"/>
              <a:pPr/>
              <a:t>‹#›</a:t>
            </a:fld>
            <a:endParaRPr lang="en-US"/>
          </a:p>
        </p:txBody>
      </p:sp>
    </p:spTree>
    <p:extLst>
      <p:ext uri="{BB962C8B-B14F-4D97-AF65-F5344CB8AC3E}">
        <p14:creationId xmlns:p14="http://schemas.microsoft.com/office/powerpoint/2010/main" val="371438977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11E57908-B663-498A-B6D7-EBA29DE277E6}" type="slidenum">
              <a:rPr lang="en-US"/>
              <a:pPr/>
              <a:t>‹#›</a:t>
            </a:fld>
            <a:endParaRPr lang="en-US"/>
          </a:p>
        </p:txBody>
      </p:sp>
    </p:spTree>
    <p:extLst>
      <p:ext uri="{BB962C8B-B14F-4D97-AF65-F5344CB8AC3E}">
        <p14:creationId xmlns:p14="http://schemas.microsoft.com/office/powerpoint/2010/main" val="63584519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775" y="1654175"/>
            <a:ext cx="3341688"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52863" y="1654175"/>
            <a:ext cx="334327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ln/>
        </p:spPr>
        <p:txBody>
          <a:bodyPr/>
          <a:lstStyle>
            <a:lvl1pPr>
              <a:defRPr/>
            </a:lvl1pPr>
          </a:lstStyle>
          <a:p>
            <a:fld id="{8750D150-94C6-4EA1-B005-F5250532F9B1}" type="slidenum">
              <a:rPr lang="en-US"/>
              <a:pPr/>
              <a:t>‹#›</a:t>
            </a:fld>
            <a:endParaRPr lang="en-US"/>
          </a:p>
        </p:txBody>
      </p:sp>
    </p:spTree>
    <p:extLst>
      <p:ext uri="{BB962C8B-B14F-4D97-AF65-F5344CB8AC3E}">
        <p14:creationId xmlns:p14="http://schemas.microsoft.com/office/powerpoint/2010/main" val="362935604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fld id="{D16639F8-1576-4B03-962A-18BFF3A248FB}" type="slidenum">
              <a:rPr lang="en-US"/>
              <a:pPr/>
              <a:t>‹#›</a:t>
            </a:fld>
            <a:endParaRPr lang="en-US"/>
          </a:p>
        </p:txBody>
      </p:sp>
    </p:spTree>
    <p:extLst>
      <p:ext uri="{BB962C8B-B14F-4D97-AF65-F5344CB8AC3E}">
        <p14:creationId xmlns:p14="http://schemas.microsoft.com/office/powerpoint/2010/main" val="175080231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fld id="{491F64B6-9BAD-4672-A39B-6F15761AF469}" type="slidenum">
              <a:rPr lang="en-US"/>
              <a:pPr/>
              <a:t>‹#›</a:t>
            </a:fld>
            <a:endParaRPr lang="en-US"/>
          </a:p>
        </p:txBody>
      </p:sp>
    </p:spTree>
    <p:extLst>
      <p:ext uri="{BB962C8B-B14F-4D97-AF65-F5344CB8AC3E}">
        <p14:creationId xmlns:p14="http://schemas.microsoft.com/office/powerpoint/2010/main" val="355440058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2C0C6C8D-152D-4B67-B256-9DD39DCF09F7}" type="slidenum">
              <a:rPr lang="en-US"/>
              <a:pPr/>
              <a:t>‹#›</a:t>
            </a:fld>
            <a:endParaRPr lang="en-US"/>
          </a:p>
        </p:txBody>
      </p:sp>
    </p:spTree>
    <p:extLst>
      <p:ext uri="{BB962C8B-B14F-4D97-AF65-F5344CB8AC3E}">
        <p14:creationId xmlns:p14="http://schemas.microsoft.com/office/powerpoint/2010/main" val="208602565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6EBA9878-23B7-4638-84CA-F8DD65EB0B0E}" type="slidenum">
              <a:rPr lang="en-US"/>
              <a:pPr/>
              <a:t>‹#›</a:t>
            </a:fld>
            <a:endParaRPr lang="en-US"/>
          </a:p>
        </p:txBody>
      </p:sp>
    </p:spTree>
    <p:extLst>
      <p:ext uri="{BB962C8B-B14F-4D97-AF65-F5344CB8AC3E}">
        <p14:creationId xmlns:p14="http://schemas.microsoft.com/office/powerpoint/2010/main" val="64983349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DCFB16A3-8792-4BA0-99AE-709A50543858}" type="slidenum">
              <a:rPr lang="en-US"/>
              <a:pPr/>
              <a:t>‹#›</a:t>
            </a:fld>
            <a:endParaRPr lang="en-US"/>
          </a:p>
        </p:txBody>
      </p:sp>
    </p:spTree>
    <p:extLst>
      <p:ext uri="{BB962C8B-B14F-4D97-AF65-F5344CB8AC3E}">
        <p14:creationId xmlns:p14="http://schemas.microsoft.com/office/powerpoint/2010/main" val="157915194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stethoscope practice PP rgb V1"/>
          <p:cNvPicPr>
            <a:picLocks noChangeAspect="1" noChangeArrowheads="1"/>
          </p:cNvPicPr>
          <p:nvPr/>
        </p:nvPicPr>
        <p:blipFill>
          <a:blip r:embed="rId15" cstate="print"/>
          <a:srcRect/>
          <a:stretch>
            <a:fillRect/>
          </a:stretch>
        </p:blipFill>
        <p:spPr bwMode="auto">
          <a:xfrm>
            <a:off x="347663" y="1068388"/>
            <a:ext cx="8555037" cy="5424487"/>
          </a:xfrm>
          <a:prstGeom prst="rect">
            <a:avLst/>
          </a:prstGeom>
          <a:noFill/>
          <a:ln w="9525">
            <a:noFill/>
            <a:miter lim="800000"/>
            <a:headEnd/>
            <a:tailEnd/>
          </a:ln>
        </p:spPr>
      </p:pic>
      <p:sp>
        <p:nvSpPr>
          <p:cNvPr id="4099" name="Title Placeholder 1"/>
          <p:cNvSpPr>
            <a:spLocks noGrp="1"/>
          </p:cNvSpPr>
          <p:nvPr>
            <p:ph type="title"/>
          </p:nvPr>
        </p:nvSpPr>
        <p:spPr bwMode="auto">
          <a:xfrm>
            <a:off x="358775" y="358775"/>
            <a:ext cx="6837363" cy="1079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t>Click to edit Master title style</a:t>
            </a:r>
            <a:endParaRPr lang="en-US"/>
          </a:p>
        </p:txBody>
      </p:sp>
      <p:sp>
        <p:nvSpPr>
          <p:cNvPr id="4100" name="Text Placeholder 2"/>
          <p:cNvSpPr>
            <a:spLocks noGrp="1"/>
          </p:cNvSpPr>
          <p:nvPr>
            <p:ph type="body" idx="1"/>
          </p:nvPr>
        </p:nvSpPr>
        <p:spPr bwMode="auto">
          <a:xfrm>
            <a:off x="358775" y="1654175"/>
            <a:ext cx="6837363" cy="4138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4"/>
          </p:nvPr>
        </p:nvSpPr>
        <p:spPr bwMode="auto">
          <a:xfrm>
            <a:off x="554038" y="6124575"/>
            <a:ext cx="1004887" cy="292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a:defRPr sz="1600" b="1" i="0">
                <a:solidFill>
                  <a:srgbClr val="003F72"/>
                </a:solidFill>
              </a:defRPr>
            </a:lvl1pPr>
          </a:lstStyle>
          <a:p>
            <a:fld id="{F33794A8-EEA4-40DF-BA80-B69DFFF4A096}" type="slidenum">
              <a:rPr lang="en-US"/>
              <a:pPr/>
              <a:t>‹#›</a:t>
            </a:fld>
            <a:endParaRPr lang="en-US"/>
          </a:p>
        </p:txBody>
      </p:sp>
      <p:pic>
        <p:nvPicPr>
          <p:cNvPr id="4102" name="Picture 7" descr="PCRS strap RGB"/>
          <p:cNvPicPr>
            <a:picLocks noChangeAspect="1" noChangeArrowheads="1"/>
          </p:cNvPicPr>
          <p:nvPr/>
        </p:nvPicPr>
        <p:blipFill>
          <a:blip r:embed="rId16" cstate="print"/>
          <a:srcRect/>
          <a:stretch>
            <a:fillRect/>
          </a:stretch>
        </p:blipFill>
        <p:spPr bwMode="auto">
          <a:xfrm>
            <a:off x="4787900" y="6303963"/>
            <a:ext cx="3341688" cy="223837"/>
          </a:xfrm>
          <a:prstGeom prst="rect">
            <a:avLst/>
          </a:prstGeom>
          <a:noFill/>
          <a:ln w="9525">
            <a:noFill/>
            <a:miter lim="800000"/>
            <a:headEnd/>
            <a:tailEnd/>
          </a:ln>
        </p:spPr>
      </p:pic>
      <p:pic>
        <p:nvPicPr>
          <p:cNvPr id="4103" name="Picture 9" descr="C:\Documents and Settings\Peter Wilson\Desktop\PCRS ppt\Graphics\PCRS logo general practice.png"/>
          <p:cNvPicPr>
            <a:picLocks noChangeAspect="1" noChangeArrowheads="1"/>
          </p:cNvPicPr>
          <p:nvPr/>
        </p:nvPicPr>
        <p:blipFill>
          <a:blip r:embed="rId17" cstate="print"/>
          <a:srcRect/>
          <a:stretch>
            <a:fillRect/>
          </a:stretch>
        </p:blipFill>
        <p:spPr bwMode="auto">
          <a:xfrm>
            <a:off x="7170738" y="144463"/>
            <a:ext cx="1800225" cy="2055812"/>
          </a:xfrm>
          <a:prstGeom prst="rect">
            <a:avLst/>
          </a:prstGeom>
          <a:noFill/>
          <a:ln w="9525">
            <a:noFill/>
            <a:miter lim="800000"/>
            <a:headEnd/>
            <a:tailEnd/>
          </a:ln>
        </p:spPr>
      </p:pic>
    </p:spTree>
    <p:extLst>
      <p:ext uri="{BB962C8B-B14F-4D97-AF65-F5344CB8AC3E}">
        <p14:creationId xmlns:p14="http://schemas.microsoft.com/office/powerpoint/2010/main" val="412354205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6" r:id="rId12"/>
    <p:sldLayoutId id="2147483747" r:id="rId13"/>
  </p:sldLayoutIdLst>
  <p:transition spd="slow">
    <p:fade/>
  </p:transition>
  <p:hf hdr="0" ftr="0" dt="0"/>
  <p:txStyles>
    <p:titleStyle>
      <a:lvl1pPr algn="l" defTabSz="457200" rtl="0" eaLnBrk="0" fontAlgn="base" hangingPunct="0">
        <a:spcBef>
          <a:spcPct val="0"/>
        </a:spcBef>
        <a:spcAft>
          <a:spcPct val="0"/>
        </a:spcAft>
        <a:defRPr sz="3200">
          <a:solidFill>
            <a:srgbClr val="003F72"/>
          </a:solidFill>
          <a:latin typeface="+mj-lt"/>
          <a:ea typeface="+mj-ea"/>
          <a:cs typeface="+mj-cs"/>
        </a:defRPr>
      </a:lvl1pPr>
      <a:lvl2pPr algn="l" defTabSz="457200" rtl="0" eaLnBrk="0" fontAlgn="base" hangingPunct="0">
        <a:spcBef>
          <a:spcPct val="0"/>
        </a:spcBef>
        <a:spcAft>
          <a:spcPct val="0"/>
        </a:spcAft>
        <a:defRPr sz="3200">
          <a:solidFill>
            <a:srgbClr val="003F72"/>
          </a:solidFill>
          <a:latin typeface="Arial" charset="0"/>
        </a:defRPr>
      </a:lvl2pPr>
      <a:lvl3pPr algn="l" defTabSz="457200" rtl="0" eaLnBrk="0" fontAlgn="base" hangingPunct="0">
        <a:spcBef>
          <a:spcPct val="0"/>
        </a:spcBef>
        <a:spcAft>
          <a:spcPct val="0"/>
        </a:spcAft>
        <a:defRPr sz="3200">
          <a:solidFill>
            <a:srgbClr val="003F72"/>
          </a:solidFill>
          <a:latin typeface="Arial" charset="0"/>
        </a:defRPr>
      </a:lvl3pPr>
      <a:lvl4pPr algn="l" defTabSz="457200" rtl="0" eaLnBrk="0" fontAlgn="base" hangingPunct="0">
        <a:spcBef>
          <a:spcPct val="0"/>
        </a:spcBef>
        <a:spcAft>
          <a:spcPct val="0"/>
        </a:spcAft>
        <a:defRPr sz="3200">
          <a:solidFill>
            <a:srgbClr val="003F72"/>
          </a:solidFill>
          <a:latin typeface="Arial" charset="0"/>
        </a:defRPr>
      </a:lvl4pPr>
      <a:lvl5pPr algn="l" defTabSz="457200" rtl="0" eaLnBrk="0" fontAlgn="base" hangingPunct="0">
        <a:spcBef>
          <a:spcPct val="0"/>
        </a:spcBef>
        <a:spcAft>
          <a:spcPct val="0"/>
        </a:spcAft>
        <a:defRPr sz="3200">
          <a:solidFill>
            <a:srgbClr val="003F72"/>
          </a:solidFill>
          <a:latin typeface="Arial" charset="0"/>
        </a:defRPr>
      </a:lvl5pPr>
      <a:lvl6pPr marL="457200" algn="l" defTabSz="457200" rtl="0" fontAlgn="base">
        <a:spcBef>
          <a:spcPct val="0"/>
        </a:spcBef>
        <a:spcAft>
          <a:spcPct val="0"/>
        </a:spcAft>
        <a:defRPr sz="3200">
          <a:solidFill>
            <a:srgbClr val="003F72"/>
          </a:solidFill>
          <a:latin typeface="Arial" charset="0"/>
        </a:defRPr>
      </a:lvl6pPr>
      <a:lvl7pPr marL="914400" algn="l" defTabSz="457200" rtl="0" fontAlgn="base">
        <a:spcBef>
          <a:spcPct val="0"/>
        </a:spcBef>
        <a:spcAft>
          <a:spcPct val="0"/>
        </a:spcAft>
        <a:defRPr sz="3200">
          <a:solidFill>
            <a:srgbClr val="003F72"/>
          </a:solidFill>
          <a:latin typeface="Arial" charset="0"/>
        </a:defRPr>
      </a:lvl7pPr>
      <a:lvl8pPr marL="1371600" algn="l" defTabSz="457200" rtl="0" fontAlgn="base">
        <a:spcBef>
          <a:spcPct val="0"/>
        </a:spcBef>
        <a:spcAft>
          <a:spcPct val="0"/>
        </a:spcAft>
        <a:defRPr sz="3200">
          <a:solidFill>
            <a:srgbClr val="003F72"/>
          </a:solidFill>
          <a:latin typeface="Arial" charset="0"/>
        </a:defRPr>
      </a:lvl8pPr>
      <a:lvl9pPr marL="1828800" algn="l" defTabSz="457200" rtl="0" fontAlgn="base">
        <a:spcBef>
          <a:spcPct val="0"/>
        </a:spcBef>
        <a:spcAft>
          <a:spcPct val="0"/>
        </a:spcAft>
        <a:defRPr sz="3200">
          <a:solidFill>
            <a:srgbClr val="003F72"/>
          </a:solidFill>
          <a:latin typeface="Arial" charset="0"/>
        </a:defRPr>
      </a:lvl9pPr>
    </p:titleStyle>
    <p:bodyStyle>
      <a:lvl1pPr marL="355600" indent="-355600" algn="l" defTabSz="457200" rtl="0" eaLnBrk="0" fontAlgn="base" hangingPunct="0">
        <a:spcBef>
          <a:spcPct val="30000"/>
        </a:spcBef>
        <a:spcAft>
          <a:spcPct val="0"/>
        </a:spcAft>
        <a:buClr>
          <a:srgbClr val="003F72"/>
        </a:buClr>
        <a:buFont typeface="Arial" charset="0"/>
        <a:buChar char="●"/>
        <a:defRPr>
          <a:solidFill>
            <a:schemeClr val="tx1"/>
          </a:solidFill>
          <a:latin typeface="+mn-lt"/>
          <a:ea typeface="+mn-ea"/>
          <a:cs typeface="+mn-cs"/>
        </a:defRPr>
      </a:lvl1pPr>
      <a:lvl2pPr marL="1079500" indent="-355600" algn="l" defTabSz="457200" rtl="0" eaLnBrk="0" fontAlgn="base" hangingPunct="0">
        <a:spcBef>
          <a:spcPct val="30000"/>
        </a:spcBef>
        <a:spcAft>
          <a:spcPct val="0"/>
        </a:spcAft>
        <a:buClr>
          <a:srgbClr val="003F72"/>
        </a:buClr>
        <a:buFont typeface="Arial" charset="0"/>
        <a:buChar char="●"/>
        <a:defRPr>
          <a:solidFill>
            <a:schemeClr val="tx1"/>
          </a:solidFill>
          <a:latin typeface="+mn-lt"/>
        </a:defRPr>
      </a:lvl2pPr>
      <a:lvl3pPr marL="1790700" indent="-355600" algn="l" defTabSz="457200" rtl="0" eaLnBrk="0" fontAlgn="base" hangingPunct="0">
        <a:spcBef>
          <a:spcPct val="30000"/>
        </a:spcBef>
        <a:spcAft>
          <a:spcPct val="0"/>
        </a:spcAft>
        <a:buClr>
          <a:srgbClr val="003F72"/>
        </a:buClr>
        <a:buFont typeface="Arial" charset="0"/>
        <a:buChar char="●"/>
        <a:defRPr>
          <a:solidFill>
            <a:schemeClr val="tx1"/>
          </a:solidFill>
          <a:latin typeface="+mn-lt"/>
        </a:defRPr>
      </a:lvl3pPr>
      <a:lvl4pPr marL="2514600" indent="-357188" algn="l" defTabSz="457200" rtl="0" eaLnBrk="0" fontAlgn="base" hangingPunct="0">
        <a:spcBef>
          <a:spcPct val="30000"/>
        </a:spcBef>
        <a:spcAft>
          <a:spcPct val="0"/>
        </a:spcAft>
        <a:buClr>
          <a:srgbClr val="003F72"/>
        </a:buClr>
        <a:buFont typeface="Arial" charset="0"/>
        <a:buChar char="●"/>
        <a:defRPr>
          <a:solidFill>
            <a:schemeClr val="tx1"/>
          </a:solidFill>
          <a:latin typeface="+mn-lt"/>
        </a:defRPr>
      </a:lvl4pPr>
      <a:lvl5pPr marL="3225800" indent="-355600" algn="l" defTabSz="457200" rtl="0" eaLnBrk="0" fontAlgn="base" hangingPunct="0">
        <a:spcBef>
          <a:spcPct val="30000"/>
        </a:spcBef>
        <a:spcAft>
          <a:spcPct val="0"/>
        </a:spcAft>
        <a:buClr>
          <a:srgbClr val="003F72"/>
        </a:buClr>
        <a:buFont typeface="Arial" charset="0"/>
        <a:buChar char="●"/>
        <a:defRPr>
          <a:solidFill>
            <a:schemeClr val="tx1"/>
          </a:solidFill>
          <a:latin typeface="+mn-lt"/>
        </a:defRPr>
      </a:lvl5pPr>
      <a:lvl6pPr marL="3683000" indent="-355600" algn="l" defTabSz="457200" rtl="0" fontAlgn="base">
        <a:spcBef>
          <a:spcPct val="30000"/>
        </a:spcBef>
        <a:spcAft>
          <a:spcPct val="0"/>
        </a:spcAft>
        <a:buClr>
          <a:srgbClr val="003F72"/>
        </a:buClr>
        <a:buFont typeface="Arial" charset="0"/>
        <a:buChar char="●"/>
        <a:defRPr>
          <a:solidFill>
            <a:schemeClr val="tx1"/>
          </a:solidFill>
          <a:latin typeface="+mn-lt"/>
        </a:defRPr>
      </a:lvl6pPr>
      <a:lvl7pPr marL="4140200" indent="-355600" algn="l" defTabSz="457200" rtl="0" fontAlgn="base">
        <a:spcBef>
          <a:spcPct val="30000"/>
        </a:spcBef>
        <a:spcAft>
          <a:spcPct val="0"/>
        </a:spcAft>
        <a:buClr>
          <a:srgbClr val="003F72"/>
        </a:buClr>
        <a:buFont typeface="Arial" charset="0"/>
        <a:buChar char="●"/>
        <a:defRPr>
          <a:solidFill>
            <a:schemeClr val="tx1"/>
          </a:solidFill>
          <a:latin typeface="+mn-lt"/>
        </a:defRPr>
      </a:lvl7pPr>
      <a:lvl8pPr marL="4597400" indent="-355600" algn="l" defTabSz="457200" rtl="0" fontAlgn="base">
        <a:spcBef>
          <a:spcPct val="30000"/>
        </a:spcBef>
        <a:spcAft>
          <a:spcPct val="0"/>
        </a:spcAft>
        <a:buClr>
          <a:srgbClr val="003F72"/>
        </a:buClr>
        <a:buFont typeface="Arial" charset="0"/>
        <a:buChar char="●"/>
        <a:defRPr>
          <a:solidFill>
            <a:schemeClr val="tx1"/>
          </a:solidFill>
          <a:latin typeface="+mn-lt"/>
        </a:defRPr>
      </a:lvl8pPr>
      <a:lvl9pPr marL="5054600" indent="-355600" algn="l" defTabSz="457200" rtl="0" fontAlgn="base">
        <a:spcBef>
          <a:spcPct val="30000"/>
        </a:spcBef>
        <a:spcAft>
          <a:spcPct val="0"/>
        </a:spcAft>
        <a:buClr>
          <a:srgbClr val="003F72"/>
        </a:buClr>
        <a:buFont typeface="Arial"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Leaders general PP.eps"/>
          <p:cNvPicPr>
            <a:picLocks noChangeAspect="1"/>
          </p:cNvPicPr>
          <p:nvPr userDrawn="1"/>
        </p:nvPicPr>
        <p:blipFill>
          <a:blip r:embed="rId5" cstate="print"/>
          <a:stretch>
            <a:fillRect/>
          </a:stretch>
        </p:blipFill>
        <p:spPr>
          <a:xfrm>
            <a:off x="358775" y="767015"/>
            <a:ext cx="9017000" cy="5727699"/>
          </a:xfrm>
          <a:prstGeom prst="rect">
            <a:avLst/>
          </a:prstGeom>
        </p:spPr>
      </p:pic>
      <p:sp>
        <p:nvSpPr>
          <p:cNvPr id="40963" name="Title Placeholder 1"/>
          <p:cNvSpPr>
            <a:spLocks noGrp="1"/>
          </p:cNvSpPr>
          <p:nvPr>
            <p:ph type="title"/>
          </p:nvPr>
        </p:nvSpPr>
        <p:spPr bwMode="auto">
          <a:xfrm>
            <a:off x="358775" y="358775"/>
            <a:ext cx="6837363" cy="1079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t>Click to edit Master title style</a:t>
            </a:r>
            <a:endParaRPr lang="en-US"/>
          </a:p>
        </p:txBody>
      </p:sp>
      <p:sp>
        <p:nvSpPr>
          <p:cNvPr id="40964" name="Text Placeholder 2"/>
          <p:cNvSpPr>
            <a:spLocks noGrp="1"/>
          </p:cNvSpPr>
          <p:nvPr>
            <p:ph type="body" idx="1"/>
          </p:nvPr>
        </p:nvSpPr>
        <p:spPr bwMode="auto">
          <a:xfrm>
            <a:off x="358775" y="1654175"/>
            <a:ext cx="6837363" cy="4138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0965" name="Picture 5" descr="PCRS strap RGB"/>
          <p:cNvPicPr>
            <a:picLocks noChangeAspect="1" noChangeArrowheads="1"/>
          </p:cNvPicPr>
          <p:nvPr userDrawn="1"/>
        </p:nvPicPr>
        <p:blipFill>
          <a:blip r:embed="rId6" cstate="print"/>
          <a:srcRect/>
          <a:stretch>
            <a:fillRect/>
          </a:stretch>
        </p:blipFill>
        <p:spPr bwMode="auto">
          <a:xfrm>
            <a:off x="4787900" y="6303963"/>
            <a:ext cx="3341688" cy="223837"/>
          </a:xfrm>
          <a:prstGeom prst="rect">
            <a:avLst/>
          </a:prstGeom>
          <a:noFill/>
          <a:ln w="9525">
            <a:noFill/>
            <a:miter lim="800000"/>
            <a:headEnd/>
            <a:tailEnd/>
          </a:ln>
        </p:spPr>
      </p:pic>
      <p:pic>
        <p:nvPicPr>
          <p:cNvPr id="40966" name="Picture 8" descr="PCRS logo general"/>
          <p:cNvPicPr>
            <a:picLocks noChangeAspect="1" noChangeArrowheads="1"/>
          </p:cNvPicPr>
          <p:nvPr userDrawn="1"/>
        </p:nvPicPr>
        <p:blipFill>
          <a:blip r:embed="rId7" cstate="print"/>
          <a:srcRect/>
          <a:stretch>
            <a:fillRect/>
          </a:stretch>
        </p:blipFill>
        <p:spPr bwMode="auto">
          <a:xfrm>
            <a:off x="7172325" y="142875"/>
            <a:ext cx="1800225" cy="2055813"/>
          </a:xfrm>
          <a:prstGeom prst="rect">
            <a:avLst/>
          </a:prstGeom>
          <a:noFill/>
          <a:ln w="9525">
            <a:noFill/>
            <a:miter lim="800000"/>
            <a:headEnd/>
            <a:tailEnd/>
          </a:ln>
        </p:spPr>
      </p:pic>
      <p:sp>
        <p:nvSpPr>
          <p:cNvPr id="6" name="Slide Number Placeholder 5"/>
          <p:cNvSpPr>
            <a:spLocks noGrp="1"/>
          </p:cNvSpPr>
          <p:nvPr>
            <p:ph type="sldNum" sz="quarter" idx="4"/>
          </p:nvPr>
        </p:nvSpPr>
        <p:spPr bwMode="auto">
          <a:xfrm>
            <a:off x="554038" y="6124575"/>
            <a:ext cx="1004887" cy="292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a:defRPr sz="1600" b="1" i="0">
                <a:solidFill>
                  <a:srgbClr val="003F72"/>
                </a:solidFill>
              </a:defRPr>
            </a:lvl1pPr>
          </a:lstStyle>
          <a:p>
            <a:pPr defTabSz="457200" fontAlgn="base">
              <a:spcBef>
                <a:spcPct val="0"/>
              </a:spcBef>
              <a:spcAft>
                <a:spcPct val="0"/>
              </a:spcAft>
            </a:pPr>
            <a:fld id="{05FB75E9-33D3-46AC-9563-E5B4F84F1BC0}" type="slidenum">
              <a:rPr lang="en-US"/>
              <a:pPr defTabSz="457200" fontAlgn="base">
                <a:spcBef>
                  <a:spcPct val="0"/>
                </a:spcBef>
                <a:spcAft>
                  <a:spcPct val="0"/>
                </a:spcAft>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Lst>
  <p:transition spd="slow">
    <p:fade/>
  </p:transition>
  <p:hf hdr="0" ftr="0" dt="0"/>
  <p:txStyles>
    <p:titleStyle>
      <a:lvl1pPr algn="l" defTabSz="457200" rtl="0" eaLnBrk="0" fontAlgn="base" hangingPunct="0">
        <a:spcBef>
          <a:spcPct val="0"/>
        </a:spcBef>
        <a:spcAft>
          <a:spcPct val="0"/>
        </a:spcAft>
        <a:defRPr sz="3200">
          <a:solidFill>
            <a:srgbClr val="003F72"/>
          </a:solidFill>
          <a:latin typeface="+mj-lt"/>
          <a:ea typeface="+mj-ea"/>
          <a:cs typeface="+mj-cs"/>
        </a:defRPr>
      </a:lvl1pPr>
      <a:lvl2pPr algn="l" defTabSz="457200" rtl="0" eaLnBrk="0" fontAlgn="base" hangingPunct="0">
        <a:spcBef>
          <a:spcPct val="0"/>
        </a:spcBef>
        <a:spcAft>
          <a:spcPct val="0"/>
        </a:spcAft>
        <a:defRPr sz="3200">
          <a:solidFill>
            <a:srgbClr val="003F72"/>
          </a:solidFill>
          <a:latin typeface="Arial" charset="0"/>
        </a:defRPr>
      </a:lvl2pPr>
      <a:lvl3pPr algn="l" defTabSz="457200" rtl="0" eaLnBrk="0" fontAlgn="base" hangingPunct="0">
        <a:spcBef>
          <a:spcPct val="0"/>
        </a:spcBef>
        <a:spcAft>
          <a:spcPct val="0"/>
        </a:spcAft>
        <a:defRPr sz="3200">
          <a:solidFill>
            <a:srgbClr val="003F72"/>
          </a:solidFill>
          <a:latin typeface="Arial" charset="0"/>
        </a:defRPr>
      </a:lvl3pPr>
      <a:lvl4pPr algn="l" defTabSz="457200" rtl="0" eaLnBrk="0" fontAlgn="base" hangingPunct="0">
        <a:spcBef>
          <a:spcPct val="0"/>
        </a:spcBef>
        <a:spcAft>
          <a:spcPct val="0"/>
        </a:spcAft>
        <a:defRPr sz="3200">
          <a:solidFill>
            <a:srgbClr val="003F72"/>
          </a:solidFill>
          <a:latin typeface="Arial" charset="0"/>
        </a:defRPr>
      </a:lvl4pPr>
      <a:lvl5pPr algn="l" defTabSz="457200" rtl="0" eaLnBrk="0" fontAlgn="base" hangingPunct="0">
        <a:spcBef>
          <a:spcPct val="0"/>
        </a:spcBef>
        <a:spcAft>
          <a:spcPct val="0"/>
        </a:spcAft>
        <a:defRPr sz="3200">
          <a:solidFill>
            <a:srgbClr val="003F72"/>
          </a:solidFill>
          <a:latin typeface="Arial" charset="0"/>
        </a:defRPr>
      </a:lvl5pPr>
      <a:lvl6pPr marL="457200" algn="l" defTabSz="457200" rtl="0" fontAlgn="base">
        <a:spcBef>
          <a:spcPct val="0"/>
        </a:spcBef>
        <a:spcAft>
          <a:spcPct val="0"/>
        </a:spcAft>
        <a:defRPr sz="3200">
          <a:solidFill>
            <a:srgbClr val="003F72"/>
          </a:solidFill>
          <a:latin typeface="Arial" charset="0"/>
        </a:defRPr>
      </a:lvl6pPr>
      <a:lvl7pPr marL="914400" algn="l" defTabSz="457200" rtl="0" fontAlgn="base">
        <a:spcBef>
          <a:spcPct val="0"/>
        </a:spcBef>
        <a:spcAft>
          <a:spcPct val="0"/>
        </a:spcAft>
        <a:defRPr sz="3200">
          <a:solidFill>
            <a:srgbClr val="003F72"/>
          </a:solidFill>
          <a:latin typeface="Arial" charset="0"/>
        </a:defRPr>
      </a:lvl7pPr>
      <a:lvl8pPr marL="1371600" algn="l" defTabSz="457200" rtl="0" fontAlgn="base">
        <a:spcBef>
          <a:spcPct val="0"/>
        </a:spcBef>
        <a:spcAft>
          <a:spcPct val="0"/>
        </a:spcAft>
        <a:defRPr sz="3200">
          <a:solidFill>
            <a:srgbClr val="003F72"/>
          </a:solidFill>
          <a:latin typeface="Arial" charset="0"/>
        </a:defRPr>
      </a:lvl8pPr>
      <a:lvl9pPr marL="1828800" algn="l" defTabSz="457200" rtl="0" fontAlgn="base">
        <a:spcBef>
          <a:spcPct val="0"/>
        </a:spcBef>
        <a:spcAft>
          <a:spcPct val="0"/>
        </a:spcAft>
        <a:defRPr sz="3200">
          <a:solidFill>
            <a:srgbClr val="003F72"/>
          </a:solidFill>
          <a:latin typeface="Arial" charset="0"/>
        </a:defRPr>
      </a:lvl9pPr>
    </p:titleStyle>
    <p:bodyStyle>
      <a:lvl1pPr marL="355600" indent="-355600" algn="l" defTabSz="457200" rtl="0" eaLnBrk="0" fontAlgn="base" hangingPunct="0">
        <a:spcBef>
          <a:spcPct val="30000"/>
        </a:spcBef>
        <a:spcAft>
          <a:spcPct val="0"/>
        </a:spcAft>
        <a:buClr>
          <a:srgbClr val="003F72"/>
        </a:buClr>
        <a:buFont typeface="Arial" charset="0"/>
        <a:buChar char="●"/>
        <a:defRPr>
          <a:solidFill>
            <a:schemeClr val="tx1"/>
          </a:solidFill>
          <a:latin typeface="+mn-lt"/>
          <a:ea typeface="+mn-ea"/>
          <a:cs typeface="+mn-cs"/>
        </a:defRPr>
      </a:lvl1pPr>
      <a:lvl2pPr marL="1079500" indent="-355600" algn="l" defTabSz="457200" rtl="0" eaLnBrk="0" fontAlgn="base" hangingPunct="0">
        <a:spcBef>
          <a:spcPct val="30000"/>
        </a:spcBef>
        <a:spcAft>
          <a:spcPct val="0"/>
        </a:spcAft>
        <a:buClr>
          <a:srgbClr val="003F72"/>
        </a:buClr>
        <a:buFont typeface="Arial" charset="0"/>
        <a:buChar char="●"/>
        <a:defRPr>
          <a:solidFill>
            <a:schemeClr val="tx1"/>
          </a:solidFill>
          <a:latin typeface="+mn-lt"/>
        </a:defRPr>
      </a:lvl2pPr>
      <a:lvl3pPr marL="1790700" indent="-355600" algn="l" defTabSz="457200" rtl="0" eaLnBrk="0" fontAlgn="base" hangingPunct="0">
        <a:spcBef>
          <a:spcPct val="30000"/>
        </a:spcBef>
        <a:spcAft>
          <a:spcPct val="0"/>
        </a:spcAft>
        <a:buClr>
          <a:srgbClr val="003F72"/>
        </a:buClr>
        <a:buFont typeface="Arial" charset="0"/>
        <a:buChar char="●"/>
        <a:defRPr>
          <a:solidFill>
            <a:schemeClr val="tx1"/>
          </a:solidFill>
          <a:latin typeface="+mn-lt"/>
        </a:defRPr>
      </a:lvl3pPr>
      <a:lvl4pPr marL="2514600" indent="-357188" algn="l" defTabSz="457200" rtl="0" eaLnBrk="0" fontAlgn="base" hangingPunct="0">
        <a:spcBef>
          <a:spcPct val="30000"/>
        </a:spcBef>
        <a:spcAft>
          <a:spcPct val="0"/>
        </a:spcAft>
        <a:buClr>
          <a:srgbClr val="003F72"/>
        </a:buClr>
        <a:buFont typeface="Arial" charset="0"/>
        <a:buChar char="●"/>
        <a:defRPr>
          <a:solidFill>
            <a:schemeClr val="tx1"/>
          </a:solidFill>
          <a:latin typeface="+mn-lt"/>
        </a:defRPr>
      </a:lvl4pPr>
      <a:lvl5pPr marL="3225800" indent="-355600" algn="l" defTabSz="457200" rtl="0" eaLnBrk="0" fontAlgn="base" hangingPunct="0">
        <a:spcBef>
          <a:spcPct val="30000"/>
        </a:spcBef>
        <a:spcAft>
          <a:spcPct val="0"/>
        </a:spcAft>
        <a:buClr>
          <a:srgbClr val="003F72"/>
        </a:buClr>
        <a:buFont typeface="Arial" charset="0"/>
        <a:buChar char="●"/>
        <a:defRPr>
          <a:solidFill>
            <a:schemeClr val="tx1"/>
          </a:solidFill>
          <a:latin typeface="+mn-lt"/>
        </a:defRPr>
      </a:lvl5pPr>
      <a:lvl6pPr marL="3683000" indent="-355600" algn="l" defTabSz="457200" rtl="0" fontAlgn="base">
        <a:spcBef>
          <a:spcPct val="30000"/>
        </a:spcBef>
        <a:spcAft>
          <a:spcPct val="0"/>
        </a:spcAft>
        <a:buClr>
          <a:srgbClr val="003F72"/>
        </a:buClr>
        <a:buFont typeface="Arial" charset="0"/>
        <a:buChar char="●"/>
        <a:defRPr>
          <a:solidFill>
            <a:schemeClr val="tx1"/>
          </a:solidFill>
          <a:latin typeface="+mn-lt"/>
        </a:defRPr>
      </a:lvl6pPr>
      <a:lvl7pPr marL="4140200" indent="-355600" algn="l" defTabSz="457200" rtl="0" fontAlgn="base">
        <a:spcBef>
          <a:spcPct val="30000"/>
        </a:spcBef>
        <a:spcAft>
          <a:spcPct val="0"/>
        </a:spcAft>
        <a:buClr>
          <a:srgbClr val="003F72"/>
        </a:buClr>
        <a:buFont typeface="Arial" charset="0"/>
        <a:buChar char="●"/>
        <a:defRPr>
          <a:solidFill>
            <a:schemeClr val="tx1"/>
          </a:solidFill>
          <a:latin typeface="+mn-lt"/>
        </a:defRPr>
      </a:lvl7pPr>
      <a:lvl8pPr marL="4597400" indent="-355600" algn="l" defTabSz="457200" rtl="0" fontAlgn="base">
        <a:spcBef>
          <a:spcPct val="30000"/>
        </a:spcBef>
        <a:spcAft>
          <a:spcPct val="0"/>
        </a:spcAft>
        <a:buClr>
          <a:srgbClr val="003F72"/>
        </a:buClr>
        <a:buFont typeface="Arial" charset="0"/>
        <a:buChar char="●"/>
        <a:defRPr>
          <a:solidFill>
            <a:schemeClr val="tx1"/>
          </a:solidFill>
          <a:latin typeface="+mn-lt"/>
        </a:defRPr>
      </a:lvl8pPr>
      <a:lvl9pPr marL="5054600" indent="-355600" algn="l" defTabSz="457200" rtl="0" fontAlgn="base">
        <a:spcBef>
          <a:spcPct val="30000"/>
        </a:spcBef>
        <a:spcAft>
          <a:spcPct val="0"/>
        </a:spcAft>
        <a:buClr>
          <a:srgbClr val="003F72"/>
        </a:buClr>
        <a:buFont typeface="Arial"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br>
              <a:rPr lang="en-GB" sz="2800"/>
            </a:br>
            <a:endParaRPr lang="en-GB" sz="2800" dirty="0"/>
          </a:p>
        </p:txBody>
      </p:sp>
      <p:sp>
        <p:nvSpPr>
          <p:cNvPr id="7" name="Text Placeholder 6"/>
          <p:cNvSpPr>
            <a:spLocks noGrp="1"/>
          </p:cNvSpPr>
          <p:nvPr>
            <p:ph idx="1"/>
          </p:nvPr>
        </p:nvSpPr>
        <p:spPr>
          <a:xfrm>
            <a:off x="215368" y="260649"/>
            <a:ext cx="7124176" cy="1512168"/>
          </a:xfrm>
          <a:solidFill>
            <a:schemeClr val="accent1">
              <a:lumMod val="40000"/>
              <a:lumOff val="60000"/>
            </a:schemeClr>
          </a:solidFill>
          <a:ln>
            <a:solidFill>
              <a:schemeClr val="tx2"/>
            </a:solidFill>
          </a:ln>
        </p:spPr>
        <p:txBody>
          <a:bodyPr>
            <a:normAutofit fontScale="92500"/>
          </a:bodyPr>
          <a:lstStyle/>
          <a:p>
            <a:pPr marL="0" indent="0" algn="ctr">
              <a:buNone/>
            </a:pPr>
            <a:r>
              <a:rPr lang="en-GB" sz="4000" b="1" dirty="0">
                <a:solidFill>
                  <a:schemeClr val="tx2"/>
                </a:solidFill>
              </a:rPr>
              <a:t>News from the NHS – </a:t>
            </a:r>
          </a:p>
          <a:p>
            <a:pPr marL="0" indent="0" algn="ctr">
              <a:buNone/>
            </a:pPr>
            <a:r>
              <a:rPr lang="en-GB" sz="4000" b="1" dirty="0">
                <a:solidFill>
                  <a:schemeClr val="tx2"/>
                </a:solidFill>
              </a:rPr>
              <a:t>Using policy to your advantage</a:t>
            </a:r>
          </a:p>
        </p:txBody>
      </p:sp>
      <p:sp>
        <p:nvSpPr>
          <p:cNvPr id="2" name="TextBox 1"/>
          <p:cNvSpPr txBox="1"/>
          <p:nvPr/>
        </p:nvSpPr>
        <p:spPr>
          <a:xfrm>
            <a:off x="323527" y="5326145"/>
            <a:ext cx="2900666" cy="707886"/>
          </a:xfrm>
          <a:prstGeom prst="rect">
            <a:avLst/>
          </a:prstGeom>
          <a:noFill/>
        </p:spPr>
        <p:txBody>
          <a:bodyPr wrap="none" rtlCol="0">
            <a:spAutoFit/>
          </a:bodyPr>
          <a:lstStyle/>
          <a:p>
            <a:r>
              <a:rPr lang="en-GB" sz="2000" b="1" dirty="0"/>
              <a:t>Bronwen Thompson,  </a:t>
            </a:r>
          </a:p>
          <a:p>
            <a:r>
              <a:rPr lang="en-GB" sz="2000" b="1" dirty="0"/>
              <a:t>Policy adviser to PCRS-UK</a:t>
            </a:r>
            <a:endParaRPr lang="en-GB" sz="2000" dirty="0"/>
          </a:p>
        </p:txBody>
      </p:sp>
      <p:sp>
        <p:nvSpPr>
          <p:cNvPr id="8" name="TextBox 7"/>
          <p:cNvSpPr txBox="1"/>
          <p:nvPr/>
        </p:nvSpPr>
        <p:spPr>
          <a:xfrm>
            <a:off x="4355976" y="5326145"/>
            <a:ext cx="3028586" cy="707886"/>
          </a:xfrm>
          <a:prstGeom prst="rect">
            <a:avLst/>
          </a:prstGeom>
          <a:noFill/>
        </p:spPr>
        <p:txBody>
          <a:bodyPr wrap="none" rtlCol="0">
            <a:spAutoFit/>
          </a:bodyPr>
          <a:lstStyle/>
          <a:p>
            <a:r>
              <a:rPr lang="en-GB" sz="2000" b="1" dirty="0"/>
              <a:t>June 8/9, 2018</a:t>
            </a:r>
          </a:p>
          <a:p>
            <a:r>
              <a:rPr lang="en-GB" sz="2000" b="1" dirty="0"/>
              <a:t>RL workshop, Sheffield</a:t>
            </a:r>
            <a:endParaRPr lang="en-GB" sz="2000" dirty="0"/>
          </a:p>
        </p:txBody>
      </p:sp>
      <p:pic>
        <p:nvPicPr>
          <p:cNvPr id="1026" name="Picture 2" descr="https://media.licdn.com/mpr/mpr/AAEAAQAAAAAAAAMDAAAAJGI3YTcyNTJlLTVjMmMtNGU1NS1iMzIwLTkwYzgzOWY4ZTI5NQ.jpg">
            <a:extLst>
              <a:ext uri="{FF2B5EF4-FFF2-40B4-BE49-F238E27FC236}">
                <a16:creationId xmlns:a16="http://schemas.microsoft.com/office/drawing/2014/main" id="{2DA39E6D-635B-42BD-AFB8-61F645BE8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789" y="2348574"/>
            <a:ext cx="4687333" cy="268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99678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F00A1B-C313-4C62-9BE1-33E7C54B9811}" type="slidenum">
              <a:rPr lang="en-GB" smtClean="0"/>
              <a:t>10</a:t>
            </a:fld>
            <a:endParaRPr lang="en-GB"/>
          </a:p>
        </p:txBody>
      </p:sp>
      <p:pic>
        <p:nvPicPr>
          <p:cNvPr id="5" name="Picture 4">
            <a:extLst>
              <a:ext uri="{FF2B5EF4-FFF2-40B4-BE49-F238E27FC236}">
                <a16:creationId xmlns:a16="http://schemas.microsoft.com/office/drawing/2014/main" id="{E3B92A09-04D4-422A-BF3A-F9712ED93DE1}"/>
              </a:ext>
            </a:extLst>
          </p:cNvPr>
          <p:cNvPicPr>
            <a:picLocks noChangeAspect="1"/>
          </p:cNvPicPr>
          <p:nvPr/>
        </p:nvPicPr>
        <p:blipFill>
          <a:blip r:embed="rId2"/>
          <a:stretch>
            <a:fillRect/>
          </a:stretch>
        </p:blipFill>
        <p:spPr>
          <a:xfrm>
            <a:off x="107504" y="132620"/>
            <a:ext cx="8811664" cy="6608748"/>
          </a:xfrm>
          <a:prstGeom prst="rect">
            <a:avLst/>
          </a:prstGeom>
        </p:spPr>
      </p:pic>
    </p:spTree>
    <p:extLst>
      <p:ext uri="{BB962C8B-B14F-4D97-AF65-F5344CB8AC3E}">
        <p14:creationId xmlns:p14="http://schemas.microsoft.com/office/powerpoint/2010/main" val="256746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F00A1B-C313-4C62-9BE1-33E7C54B9811}" type="slidenum">
              <a:rPr lang="en-GB" smtClean="0"/>
              <a:t>11</a:t>
            </a:fld>
            <a:endParaRPr lang="en-GB"/>
          </a:p>
        </p:txBody>
      </p:sp>
      <p:pic>
        <p:nvPicPr>
          <p:cNvPr id="4" name="Picture 3">
            <a:extLst>
              <a:ext uri="{FF2B5EF4-FFF2-40B4-BE49-F238E27FC236}">
                <a16:creationId xmlns:a16="http://schemas.microsoft.com/office/drawing/2014/main" id="{B479B76E-FE4B-4541-A624-15643D498C6F}"/>
              </a:ext>
            </a:extLst>
          </p:cNvPr>
          <p:cNvPicPr>
            <a:picLocks noChangeAspect="1"/>
          </p:cNvPicPr>
          <p:nvPr/>
        </p:nvPicPr>
        <p:blipFill>
          <a:blip r:embed="rId2"/>
          <a:stretch>
            <a:fillRect/>
          </a:stretch>
        </p:blipFill>
        <p:spPr>
          <a:xfrm>
            <a:off x="107504" y="116632"/>
            <a:ext cx="8892480" cy="6669360"/>
          </a:xfrm>
          <a:prstGeom prst="rect">
            <a:avLst/>
          </a:prstGeom>
        </p:spPr>
      </p:pic>
    </p:spTree>
    <p:extLst>
      <p:ext uri="{BB962C8B-B14F-4D97-AF65-F5344CB8AC3E}">
        <p14:creationId xmlns:p14="http://schemas.microsoft.com/office/powerpoint/2010/main" val="2099978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F00A1B-C313-4C62-9BE1-33E7C54B9811}" type="slidenum">
              <a:rPr lang="en-GB" smtClean="0"/>
              <a:t>12</a:t>
            </a:fld>
            <a:endParaRPr lang="en-GB"/>
          </a:p>
        </p:txBody>
      </p:sp>
      <p:pic>
        <p:nvPicPr>
          <p:cNvPr id="5" name="Picture 4">
            <a:extLst>
              <a:ext uri="{FF2B5EF4-FFF2-40B4-BE49-F238E27FC236}">
                <a16:creationId xmlns:a16="http://schemas.microsoft.com/office/drawing/2014/main" id="{54E08A66-F1EA-4FC7-A2DD-629EEDD7AC7E}"/>
              </a:ext>
            </a:extLst>
          </p:cNvPr>
          <p:cNvPicPr>
            <a:picLocks noChangeAspect="1"/>
          </p:cNvPicPr>
          <p:nvPr/>
        </p:nvPicPr>
        <p:blipFill>
          <a:blip r:embed="rId2"/>
          <a:stretch>
            <a:fillRect/>
          </a:stretch>
        </p:blipFill>
        <p:spPr>
          <a:xfrm>
            <a:off x="251520" y="128080"/>
            <a:ext cx="8640961" cy="6480720"/>
          </a:xfrm>
          <a:prstGeom prst="rect">
            <a:avLst/>
          </a:prstGeom>
        </p:spPr>
      </p:pic>
      <p:sp>
        <p:nvSpPr>
          <p:cNvPr id="6" name="Rectangle 5">
            <a:extLst>
              <a:ext uri="{FF2B5EF4-FFF2-40B4-BE49-F238E27FC236}">
                <a16:creationId xmlns:a16="http://schemas.microsoft.com/office/drawing/2014/main" id="{B5A19313-8830-49D6-9333-896067D17C55}"/>
              </a:ext>
            </a:extLst>
          </p:cNvPr>
          <p:cNvSpPr/>
          <p:nvPr/>
        </p:nvSpPr>
        <p:spPr>
          <a:xfrm>
            <a:off x="588465" y="6265296"/>
            <a:ext cx="7454184" cy="646331"/>
          </a:xfrm>
          <a:prstGeom prst="rect">
            <a:avLst/>
          </a:prstGeom>
        </p:spPr>
        <p:txBody>
          <a:bodyPr wrap="square">
            <a:spAutoFit/>
          </a:bodyPr>
          <a:lstStyle/>
          <a:p>
            <a:r>
              <a:rPr lang="en-GB" dirty="0">
                <a:highlight>
                  <a:srgbClr val="FFFF00"/>
                </a:highlight>
              </a:rPr>
              <a:t>https://www.england.nhs.uk/rightcare/wp-content/uploads/sites/40/2017/01/cfv-bristol-jan17.pdf</a:t>
            </a:r>
          </a:p>
        </p:txBody>
      </p:sp>
    </p:spTree>
    <p:extLst>
      <p:ext uri="{BB962C8B-B14F-4D97-AF65-F5344CB8AC3E}">
        <p14:creationId xmlns:p14="http://schemas.microsoft.com/office/powerpoint/2010/main" val="4159838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84F9AF-12ED-41E8-8533-43CB4A408BB8}"/>
              </a:ext>
            </a:extLst>
          </p:cNvPr>
          <p:cNvSpPr>
            <a:spLocks noGrp="1"/>
          </p:cNvSpPr>
          <p:nvPr>
            <p:ph type="sldNum" sz="quarter" idx="12"/>
          </p:nvPr>
        </p:nvSpPr>
        <p:spPr/>
        <p:txBody>
          <a:bodyPr/>
          <a:lstStyle/>
          <a:p>
            <a:fld id="{D2F00A1B-C313-4C62-9BE1-33E7C54B9811}" type="slidenum">
              <a:rPr lang="en-GB" smtClean="0"/>
              <a:t>13</a:t>
            </a:fld>
            <a:endParaRPr lang="en-GB"/>
          </a:p>
        </p:txBody>
      </p:sp>
      <p:pic>
        <p:nvPicPr>
          <p:cNvPr id="3" name="Picture 2">
            <a:extLst>
              <a:ext uri="{FF2B5EF4-FFF2-40B4-BE49-F238E27FC236}">
                <a16:creationId xmlns:a16="http://schemas.microsoft.com/office/drawing/2014/main" id="{3D2D45AC-90CF-4C8B-B439-39E2ED239706}"/>
              </a:ext>
            </a:extLst>
          </p:cNvPr>
          <p:cNvPicPr>
            <a:picLocks noChangeAspect="1"/>
          </p:cNvPicPr>
          <p:nvPr/>
        </p:nvPicPr>
        <p:blipFill>
          <a:blip r:embed="rId2"/>
          <a:stretch>
            <a:fillRect/>
          </a:stretch>
        </p:blipFill>
        <p:spPr>
          <a:xfrm>
            <a:off x="0" y="-27384"/>
            <a:ext cx="9036496" cy="6777372"/>
          </a:xfrm>
          <a:prstGeom prst="rect">
            <a:avLst/>
          </a:prstGeom>
        </p:spPr>
      </p:pic>
    </p:spTree>
    <p:extLst>
      <p:ext uri="{BB962C8B-B14F-4D97-AF65-F5344CB8AC3E}">
        <p14:creationId xmlns:p14="http://schemas.microsoft.com/office/powerpoint/2010/main" val="6376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9E0807-7FBA-41B5-A636-0DCFE52F23D3}"/>
              </a:ext>
            </a:extLst>
          </p:cNvPr>
          <p:cNvSpPr>
            <a:spLocks noGrp="1"/>
          </p:cNvSpPr>
          <p:nvPr>
            <p:ph type="sldNum" sz="quarter" idx="12"/>
          </p:nvPr>
        </p:nvSpPr>
        <p:spPr/>
        <p:txBody>
          <a:bodyPr/>
          <a:lstStyle/>
          <a:p>
            <a:fld id="{D2F00A1B-C313-4C62-9BE1-33E7C54B9811}" type="slidenum">
              <a:rPr lang="en-GB" smtClean="0"/>
              <a:t>14</a:t>
            </a:fld>
            <a:endParaRPr lang="en-GB"/>
          </a:p>
        </p:txBody>
      </p:sp>
      <p:pic>
        <p:nvPicPr>
          <p:cNvPr id="3" name="Picture 2">
            <a:extLst>
              <a:ext uri="{FF2B5EF4-FFF2-40B4-BE49-F238E27FC236}">
                <a16:creationId xmlns:a16="http://schemas.microsoft.com/office/drawing/2014/main" id="{A9AE03BF-E37A-475D-BA76-8759CA8DC270}"/>
              </a:ext>
            </a:extLst>
          </p:cNvPr>
          <p:cNvPicPr>
            <a:picLocks noChangeAspect="1"/>
          </p:cNvPicPr>
          <p:nvPr/>
        </p:nvPicPr>
        <p:blipFill>
          <a:blip r:embed="rId2"/>
          <a:stretch>
            <a:fillRect/>
          </a:stretch>
        </p:blipFill>
        <p:spPr>
          <a:xfrm>
            <a:off x="251520" y="260648"/>
            <a:ext cx="8589962" cy="6442472"/>
          </a:xfrm>
          <a:prstGeom prst="rect">
            <a:avLst/>
          </a:prstGeom>
        </p:spPr>
      </p:pic>
    </p:spTree>
    <p:extLst>
      <p:ext uri="{BB962C8B-B14F-4D97-AF65-F5344CB8AC3E}">
        <p14:creationId xmlns:p14="http://schemas.microsoft.com/office/powerpoint/2010/main" val="1023414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D21984-4B10-4C78-84D5-00AE331DCB97}"/>
              </a:ext>
            </a:extLst>
          </p:cNvPr>
          <p:cNvSpPr>
            <a:spLocks noGrp="1"/>
          </p:cNvSpPr>
          <p:nvPr>
            <p:ph type="sldNum" sz="quarter" idx="12"/>
          </p:nvPr>
        </p:nvSpPr>
        <p:spPr/>
        <p:txBody>
          <a:bodyPr/>
          <a:lstStyle/>
          <a:p>
            <a:fld id="{D2F00A1B-C313-4C62-9BE1-33E7C54B9811}" type="slidenum">
              <a:rPr lang="en-GB" smtClean="0"/>
              <a:t>15</a:t>
            </a:fld>
            <a:endParaRPr lang="en-GB"/>
          </a:p>
        </p:txBody>
      </p:sp>
      <p:pic>
        <p:nvPicPr>
          <p:cNvPr id="3" name="Picture 2">
            <a:extLst>
              <a:ext uri="{FF2B5EF4-FFF2-40B4-BE49-F238E27FC236}">
                <a16:creationId xmlns:a16="http://schemas.microsoft.com/office/drawing/2014/main" id="{3EDEA3E6-7EAE-4D0C-BD99-124C7AE0BC39}"/>
              </a:ext>
            </a:extLst>
          </p:cNvPr>
          <p:cNvPicPr>
            <a:picLocks noChangeAspect="1"/>
          </p:cNvPicPr>
          <p:nvPr/>
        </p:nvPicPr>
        <p:blipFill>
          <a:blip r:embed="rId2"/>
          <a:stretch>
            <a:fillRect/>
          </a:stretch>
        </p:blipFill>
        <p:spPr>
          <a:xfrm>
            <a:off x="179512" y="188640"/>
            <a:ext cx="8589962" cy="6442472"/>
          </a:xfrm>
          <a:prstGeom prst="rect">
            <a:avLst/>
          </a:prstGeom>
        </p:spPr>
      </p:pic>
    </p:spTree>
    <p:extLst>
      <p:ext uri="{BB962C8B-B14F-4D97-AF65-F5344CB8AC3E}">
        <p14:creationId xmlns:p14="http://schemas.microsoft.com/office/powerpoint/2010/main" val="2826135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Local level respiratory data</a:t>
            </a:r>
          </a:p>
        </p:txBody>
      </p:sp>
      <p:sp>
        <p:nvSpPr>
          <p:cNvPr id="4" name="Content Placeholder 3"/>
          <p:cNvSpPr>
            <a:spLocks noGrp="1"/>
          </p:cNvSpPr>
          <p:nvPr>
            <p:ph idx="1"/>
          </p:nvPr>
        </p:nvSpPr>
        <p:spPr>
          <a:xfrm>
            <a:off x="358775" y="1654175"/>
            <a:ext cx="7597601" cy="4138613"/>
          </a:xfrm>
        </p:spPr>
        <p:txBody>
          <a:bodyPr/>
          <a:lstStyle/>
          <a:p>
            <a:r>
              <a:rPr lang="en-GB" dirty="0"/>
              <a:t>Commissioning for value – Focus packs for CCGs from </a:t>
            </a:r>
            <a:r>
              <a:rPr lang="en-GB" dirty="0" err="1"/>
              <a:t>RightCare</a:t>
            </a:r>
            <a:endParaRPr lang="en-GB" dirty="0"/>
          </a:p>
          <a:p>
            <a:r>
              <a:rPr lang="en-GB" b="1" dirty="0"/>
              <a:t>INHALE  - database of respiratory information at local level (2013/14) </a:t>
            </a:r>
          </a:p>
          <a:p>
            <a:r>
              <a:rPr lang="en-GB" dirty="0"/>
              <a:t>Compare your care – </a:t>
            </a:r>
            <a:r>
              <a:rPr lang="en-GB" dirty="0" err="1"/>
              <a:t>AsthmaUK</a:t>
            </a:r>
            <a:r>
              <a:rPr lang="en-GB" dirty="0"/>
              <a:t> – regional level (2015)</a:t>
            </a:r>
          </a:p>
          <a:p>
            <a:r>
              <a:rPr lang="en-GB" dirty="0"/>
              <a:t>Public health in local authorities</a:t>
            </a:r>
          </a:p>
          <a:p>
            <a:r>
              <a:rPr lang="en-GB" dirty="0"/>
              <a:t>Pharmaceutical adviser</a:t>
            </a:r>
          </a:p>
          <a:p>
            <a:r>
              <a:rPr lang="en-GB" dirty="0"/>
              <a:t>Local audits</a:t>
            </a:r>
          </a:p>
          <a:p>
            <a:r>
              <a:rPr lang="en-GB" dirty="0"/>
              <a:t>National COPD audit – hospital level data</a:t>
            </a:r>
          </a:p>
          <a:p>
            <a:r>
              <a:rPr lang="en-GB" dirty="0"/>
              <a:t>Academic health science network?</a:t>
            </a:r>
          </a:p>
          <a:p>
            <a:r>
              <a:rPr lang="en-GB" dirty="0"/>
              <a:t>Others?</a:t>
            </a:r>
          </a:p>
          <a:p>
            <a:endParaRPr lang="en-GB" dirty="0"/>
          </a:p>
          <a:p>
            <a:endParaRPr lang="en-GB" dirty="0"/>
          </a:p>
        </p:txBody>
      </p:sp>
      <p:sp>
        <p:nvSpPr>
          <p:cNvPr id="2" name="Slide Number Placeholder 1"/>
          <p:cNvSpPr>
            <a:spLocks noGrp="1"/>
          </p:cNvSpPr>
          <p:nvPr>
            <p:ph type="sldNum" sz="quarter" idx="10"/>
          </p:nvPr>
        </p:nvSpPr>
        <p:spPr/>
        <p:txBody>
          <a:bodyPr/>
          <a:lstStyle/>
          <a:p>
            <a:fld id="{D2F00A1B-C313-4C62-9BE1-33E7C54B9811}" type="slidenum">
              <a:rPr lang="en-GB" smtClean="0"/>
              <a:t>16</a:t>
            </a:fld>
            <a:endParaRPr lang="en-GB"/>
          </a:p>
        </p:txBody>
      </p:sp>
    </p:spTree>
    <p:extLst>
      <p:ext uri="{BB962C8B-B14F-4D97-AF65-F5344CB8AC3E}">
        <p14:creationId xmlns:p14="http://schemas.microsoft.com/office/powerpoint/2010/main" val="407897176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4AD8FF-4D1C-4419-B633-77C17CD8688B}"/>
              </a:ext>
            </a:extLst>
          </p:cNvPr>
          <p:cNvSpPr>
            <a:spLocks noGrp="1"/>
          </p:cNvSpPr>
          <p:nvPr>
            <p:ph type="sldNum" sz="quarter" idx="12"/>
          </p:nvPr>
        </p:nvSpPr>
        <p:spPr/>
        <p:txBody>
          <a:bodyPr/>
          <a:lstStyle/>
          <a:p>
            <a:fld id="{D2F00A1B-C313-4C62-9BE1-33E7C54B9811}" type="slidenum">
              <a:rPr lang="en-GB" smtClean="0"/>
              <a:t>17</a:t>
            </a:fld>
            <a:endParaRPr lang="en-GB"/>
          </a:p>
        </p:txBody>
      </p:sp>
      <p:pic>
        <p:nvPicPr>
          <p:cNvPr id="3" name="Picture 2">
            <a:extLst>
              <a:ext uri="{FF2B5EF4-FFF2-40B4-BE49-F238E27FC236}">
                <a16:creationId xmlns:a16="http://schemas.microsoft.com/office/drawing/2014/main" id="{02E649B6-8995-4948-8C16-F9B06F7B7034}"/>
              </a:ext>
            </a:extLst>
          </p:cNvPr>
          <p:cNvPicPr>
            <a:picLocks noChangeAspect="1"/>
          </p:cNvPicPr>
          <p:nvPr/>
        </p:nvPicPr>
        <p:blipFill>
          <a:blip r:embed="rId2"/>
          <a:stretch>
            <a:fillRect/>
          </a:stretch>
        </p:blipFill>
        <p:spPr>
          <a:xfrm>
            <a:off x="251520" y="188640"/>
            <a:ext cx="8589962" cy="6442472"/>
          </a:xfrm>
          <a:prstGeom prst="rect">
            <a:avLst/>
          </a:prstGeom>
        </p:spPr>
      </p:pic>
    </p:spTree>
    <p:extLst>
      <p:ext uri="{BB962C8B-B14F-4D97-AF65-F5344CB8AC3E}">
        <p14:creationId xmlns:p14="http://schemas.microsoft.com/office/powerpoint/2010/main" val="2920602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Local level respiratory data</a:t>
            </a:r>
          </a:p>
        </p:txBody>
      </p:sp>
      <p:sp>
        <p:nvSpPr>
          <p:cNvPr id="4" name="Content Placeholder 3"/>
          <p:cNvSpPr>
            <a:spLocks noGrp="1"/>
          </p:cNvSpPr>
          <p:nvPr>
            <p:ph idx="1"/>
          </p:nvPr>
        </p:nvSpPr>
        <p:spPr>
          <a:xfrm>
            <a:off x="358775" y="1654175"/>
            <a:ext cx="7597601" cy="4138613"/>
          </a:xfrm>
        </p:spPr>
        <p:txBody>
          <a:bodyPr/>
          <a:lstStyle/>
          <a:p>
            <a:r>
              <a:rPr lang="en-GB" dirty="0"/>
              <a:t>Commissioning for value – Focus packs for CCGs from </a:t>
            </a:r>
            <a:r>
              <a:rPr lang="en-GB" dirty="0" err="1"/>
              <a:t>RightCare</a:t>
            </a:r>
            <a:endParaRPr lang="en-GB" dirty="0"/>
          </a:p>
          <a:p>
            <a:r>
              <a:rPr lang="en-GB" dirty="0"/>
              <a:t>INHALE  - database of respiratory information at local level (2013/14) </a:t>
            </a:r>
          </a:p>
          <a:p>
            <a:r>
              <a:rPr lang="en-GB" b="1" dirty="0"/>
              <a:t>Compare your care – </a:t>
            </a:r>
            <a:r>
              <a:rPr lang="en-GB" b="1" dirty="0" err="1"/>
              <a:t>AsthmaUK</a:t>
            </a:r>
            <a:r>
              <a:rPr lang="en-GB" b="1" dirty="0"/>
              <a:t> – regional level (2015)</a:t>
            </a:r>
          </a:p>
          <a:p>
            <a:r>
              <a:rPr lang="en-GB" dirty="0"/>
              <a:t>Public health in local authorities</a:t>
            </a:r>
          </a:p>
          <a:p>
            <a:r>
              <a:rPr lang="en-GB" dirty="0"/>
              <a:t>Pharmaceutical adviser</a:t>
            </a:r>
          </a:p>
          <a:p>
            <a:r>
              <a:rPr lang="en-GB" dirty="0"/>
              <a:t>Local audits</a:t>
            </a:r>
          </a:p>
          <a:p>
            <a:r>
              <a:rPr lang="en-GB" dirty="0"/>
              <a:t>National COPD audit – hospital level data</a:t>
            </a:r>
          </a:p>
          <a:p>
            <a:r>
              <a:rPr lang="en-GB" dirty="0"/>
              <a:t>Academic health science network?</a:t>
            </a:r>
          </a:p>
          <a:p>
            <a:r>
              <a:rPr lang="en-GB" dirty="0"/>
              <a:t>Others?</a:t>
            </a:r>
          </a:p>
          <a:p>
            <a:endParaRPr lang="en-GB" dirty="0"/>
          </a:p>
          <a:p>
            <a:endParaRPr lang="en-GB" dirty="0"/>
          </a:p>
        </p:txBody>
      </p:sp>
      <p:sp>
        <p:nvSpPr>
          <p:cNvPr id="2" name="Slide Number Placeholder 1"/>
          <p:cNvSpPr>
            <a:spLocks noGrp="1"/>
          </p:cNvSpPr>
          <p:nvPr>
            <p:ph type="sldNum" sz="quarter" idx="10"/>
          </p:nvPr>
        </p:nvSpPr>
        <p:spPr/>
        <p:txBody>
          <a:bodyPr/>
          <a:lstStyle/>
          <a:p>
            <a:fld id="{D2F00A1B-C313-4C62-9BE1-33E7C54B9811}" type="slidenum">
              <a:rPr lang="en-GB" smtClean="0"/>
              <a:t>18</a:t>
            </a:fld>
            <a:endParaRPr lang="en-GB"/>
          </a:p>
        </p:txBody>
      </p:sp>
    </p:spTree>
    <p:extLst>
      <p:ext uri="{BB962C8B-B14F-4D97-AF65-F5344CB8AC3E}">
        <p14:creationId xmlns:p14="http://schemas.microsoft.com/office/powerpoint/2010/main" val="304818206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7A2873-B498-4732-8E6A-56E3095B75DA}"/>
              </a:ext>
            </a:extLst>
          </p:cNvPr>
          <p:cNvSpPr>
            <a:spLocks noGrp="1"/>
          </p:cNvSpPr>
          <p:nvPr>
            <p:ph type="sldNum" sz="quarter" idx="12"/>
          </p:nvPr>
        </p:nvSpPr>
        <p:spPr/>
        <p:txBody>
          <a:bodyPr/>
          <a:lstStyle/>
          <a:p>
            <a:fld id="{D2F00A1B-C313-4C62-9BE1-33E7C54B9811}" type="slidenum">
              <a:rPr lang="en-GB" smtClean="0"/>
              <a:t>19</a:t>
            </a:fld>
            <a:endParaRPr lang="en-GB"/>
          </a:p>
        </p:txBody>
      </p:sp>
      <p:pic>
        <p:nvPicPr>
          <p:cNvPr id="3" name="Picture 2">
            <a:extLst>
              <a:ext uri="{FF2B5EF4-FFF2-40B4-BE49-F238E27FC236}">
                <a16:creationId xmlns:a16="http://schemas.microsoft.com/office/drawing/2014/main" id="{08D71EA8-1152-4FB7-A557-9FF9725C427B}"/>
              </a:ext>
            </a:extLst>
          </p:cNvPr>
          <p:cNvPicPr>
            <a:picLocks noChangeAspect="1"/>
          </p:cNvPicPr>
          <p:nvPr/>
        </p:nvPicPr>
        <p:blipFill>
          <a:blip r:embed="rId2"/>
          <a:stretch>
            <a:fillRect/>
          </a:stretch>
        </p:blipFill>
        <p:spPr>
          <a:xfrm>
            <a:off x="-756592" y="332656"/>
            <a:ext cx="10168114" cy="5719564"/>
          </a:xfrm>
          <a:prstGeom prst="rect">
            <a:avLst/>
          </a:prstGeom>
        </p:spPr>
      </p:pic>
      <p:sp>
        <p:nvSpPr>
          <p:cNvPr id="4" name="Flowchart: Process 3">
            <a:extLst>
              <a:ext uri="{FF2B5EF4-FFF2-40B4-BE49-F238E27FC236}">
                <a16:creationId xmlns:a16="http://schemas.microsoft.com/office/drawing/2014/main" id="{A3DC051A-32C5-410C-BABF-2F9B5C268759}"/>
              </a:ext>
            </a:extLst>
          </p:cNvPr>
          <p:cNvSpPr/>
          <p:nvPr/>
        </p:nvSpPr>
        <p:spPr>
          <a:xfrm>
            <a:off x="-900608" y="188640"/>
            <a:ext cx="2088232" cy="5935935"/>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Process 4">
            <a:extLst>
              <a:ext uri="{FF2B5EF4-FFF2-40B4-BE49-F238E27FC236}">
                <a16:creationId xmlns:a16="http://schemas.microsoft.com/office/drawing/2014/main" id="{EE2D3EB9-76B8-4A18-95B7-34DD4345D0A8}"/>
              </a:ext>
            </a:extLst>
          </p:cNvPr>
          <p:cNvSpPr/>
          <p:nvPr/>
        </p:nvSpPr>
        <p:spPr>
          <a:xfrm>
            <a:off x="6377704" y="180026"/>
            <a:ext cx="3177834" cy="5935935"/>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998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6E89BB-F3DA-47AB-94A2-43E596B4B755}"/>
              </a:ext>
            </a:extLst>
          </p:cNvPr>
          <p:cNvSpPr>
            <a:spLocks noGrp="1"/>
          </p:cNvSpPr>
          <p:nvPr>
            <p:ph type="sldNum" sz="quarter" idx="12"/>
          </p:nvPr>
        </p:nvSpPr>
        <p:spPr/>
        <p:txBody>
          <a:bodyPr/>
          <a:lstStyle/>
          <a:p>
            <a:fld id="{D2F00A1B-C313-4C62-9BE1-33E7C54B9811}" type="slidenum">
              <a:rPr lang="en-GB" smtClean="0"/>
              <a:t>2</a:t>
            </a:fld>
            <a:endParaRPr lang="en-GB"/>
          </a:p>
        </p:txBody>
      </p:sp>
      <p:sp>
        <p:nvSpPr>
          <p:cNvPr id="3" name="Flowchart: Alternate Process 2">
            <a:extLst>
              <a:ext uri="{FF2B5EF4-FFF2-40B4-BE49-F238E27FC236}">
                <a16:creationId xmlns:a16="http://schemas.microsoft.com/office/drawing/2014/main" id="{452CFADE-F80D-4A4A-9733-F55C66DA28E4}"/>
              </a:ext>
            </a:extLst>
          </p:cNvPr>
          <p:cNvSpPr/>
          <p:nvPr/>
        </p:nvSpPr>
        <p:spPr>
          <a:xfrm>
            <a:off x="755575" y="441324"/>
            <a:ext cx="3240361" cy="24836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STP</a:t>
            </a:r>
          </a:p>
        </p:txBody>
      </p:sp>
      <p:sp>
        <p:nvSpPr>
          <p:cNvPr id="4" name="Flowchart: Process 3">
            <a:extLst>
              <a:ext uri="{FF2B5EF4-FFF2-40B4-BE49-F238E27FC236}">
                <a16:creationId xmlns:a16="http://schemas.microsoft.com/office/drawing/2014/main" id="{B0BBDFBC-6089-4E30-B4FE-C2B69A0D36DE}"/>
              </a:ext>
            </a:extLst>
          </p:cNvPr>
          <p:cNvSpPr/>
          <p:nvPr/>
        </p:nvSpPr>
        <p:spPr>
          <a:xfrm>
            <a:off x="4283968" y="1268760"/>
            <a:ext cx="2520280" cy="1872208"/>
          </a:xfrm>
          <a:prstGeom prst="flowChart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ACS</a:t>
            </a:r>
          </a:p>
        </p:txBody>
      </p:sp>
      <p:sp>
        <p:nvSpPr>
          <p:cNvPr id="5" name="Flowchart: Alternate Process 4">
            <a:extLst>
              <a:ext uri="{FF2B5EF4-FFF2-40B4-BE49-F238E27FC236}">
                <a16:creationId xmlns:a16="http://schemas.microsoft.com/office/drawing/2014/main" id="{86F313C0-C520-4682-8942-2A17C12431E2}"/>
              </a:ext>
            </a:extLst>
          </p:cNvPr>
          <p:cNvSpPr/>
          <p:nvPr/>
        </p:nvSpPr>
        <p:spPr>
          <a:xfrm>
            <a:off x="2534811" y="2204864"/>
            <a:ext cx="1224136" cy="1728192"/>
          </a:xfrm>
          <a:prstGeom prst="flowChartAlternate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PAC</a:t>
            </a:r>
          </a:p>
        </p:txBody>
      </p:sp>
      <p:sp>
        <p:nvSpPr>
          <p:cNvPr id="6" name="Flowchart: Data 5">
            <a:extLst>
              <a:ext uri="{FF2B5EF4-FFF2-40B4-BE49-F238E27FC236}">
                <a16:creationId xmlns:a16="http://schemas.microsoft.com/office/drawing/2014/main" id="{59918CEE-214E-4F5D-98CC-B1CE36E2D9BB}"/>
              </a:ext>
            </a:extLst>
          </p:cNvPr>
          <p:cNvSpPr/>
          <p:nvPr/>
        </p:nvSpPr>
        <p:spPr>
          <a:xfrm>
            <a:off x="4438410" y="2890150"/>
            <a:ext cx="1152128" cy="1440160"/>
          </a:xfrm>
          <a:prstGeom prst="flowChartInputOutp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MCP</a:t>
            </a:r>
          </a:p>
        </p:txBody>
      </p:sp>
      <p:sp>
        <p:nvSpPr>
          <p:cNvPr id="7" name="Arrow: Pentagon 6">
            <a:extLst>
              <a:ext uri="{FF2B5EF4-FFF2-40B4-BE49-F238E27FC236}">
                <a16:creationId xmlns:a16="http://schemas.microsoft.com/office/drawing/2014/main" id="{021384D0-AFAA-4FD1-BFEC-B0A23C9862A3}"/>
              </a:ext>
            </a:extLst>
          </p:cNvPr>
          <p:cNvSpPr/>
          <p:nvPr/>
        </p:nvSpPr>
        <p:spPr>
          <a:xfrm>
            <a:off x="796193" y="3816575"/>
            <a:ext cx="1872208" cy="1152128"/>
          </a:xfrm>
          <a:prstGeom prst="homePlat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ACO</a:t>
            </a:r>
          </a:p>
        </p:txBody>
      </p:sp>
      <p:sp>
        <p:nvSpPr>
          <p:cNvPr id="8" name="Rectangle: Top Corners Snipped 7">
            <a:extLst>
              <a:ext uri="{FF2B5EF4-FFF2-40B4-BE49-F238E27FC236}">
                <a16:creationId xmlns:a16="http://schemas.microsoft.com/office/drawing/2014/main" id="{6D604DD8-7A33-41B8-9BFF-B1975A379E68}"/>
              </a:ext>
            </a:extLst>
          </p:cNvPr>
          <p:cNvSpPr/>
          <p:nvPr/>
        </p:nvSpPr>
        <p:spPr>
          <a:xfrm>
            <a:off x="5626600" y="3860975"/>
            <a:ext cx="1872208" cy="914400"/>
          </a:xfrm>
          <a:prstGeom prst="snip2Same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GP federations</a:t>
            </a:r>
          </a:p>
        </p:txBody>
      </p:sp>
      <p:sp>
        <p:nvSpPr>
          <p:cNvPr id="9" name="Rectangle: Single Corner Snipped 8">
            <a:extLst>
              <a:ext uri="{FF2B5EF4-FFF2-40B4-BE49-F238E27FC236}">
                <a16:creationId xmlns:a16="http://schemas.microsoft.com/office/drawing/2014/main" id="{3A22E039-FB97-4F2A-A153-02E7090BB9D9}"/>
              </a:ext>
            </a:extLst>
          </p:cNvPr>
          <p:cNvSpPr/>
          <p:nvPr/>
        </p:nvSpPr>
        <p:spPr>
          <a:xfrm>
            <a:off x="2534811" y="4149080"/>
            <a:ext cx="2253213" cy="1440160"/>
          </a:xfrm>
          <a:prstGeom prst="snip1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ICS</a:t>
            </a:r>
          </a:p>
        </p:txBody>
      </p:sp>
      <p:sp>
        <p:nvSpPr>
          <p:cNvPr id="11" name="Trapezoid 10">
            <a:extLst>
              <a:ext uri="{FF2B5EF4-FFF2-40B4-BE49-F238E27FC236}">
                <a16:creationId xmlns:a16="http://schemas.microsoft.com/office/drawing/2014/main" id="{29F47157-6F72-4769-920B-CE7431445550}"/>
              </a:ext>
            </a:extLst>
          </p:cNvPr>
          <p:cNvSpPr/>
          <p:nvPr/>
        </p:nvSpPr>
        <p:spPr>
          <a:xfrm>
            <a:off x="5914632" y="479426"/>
            <a:ext cx="1296144" cy="1010532"/>
          </a:xfrm>
          <a:prstGeom prst="trapezoi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CCG</a:t>
            </a:r>
          </a:p>
        </p:txBody>
      </p:sp>
      <p:sp>
        <p:nvSpPr>
          <p:cNvPr id="12" name="Flowchart: Process 11">
            <a:extLst>
              <a:ext uri="{FF2B5EF4-FFF2-40B4-BE49-F238E27FC236}">
                <a16:creationId xmlns:a16="http://schemas.microsoft.com/office/drawing/2014/main" id="{1041843E-E343-4441-9642-42C5AE7E7F71}"/>
              </a:ext>
            </a:extLst>
          </p:cNvPr>
          <p:cNvSpPr/>
          <p:nvPr/>
        </p:nvSpPr>
        <p:spPr>
          <a:xfrm>
            <a:off x="4726442" y="5085184"/>
            <a:ext cx="2077806" cy="720080"/>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Local authority </a:t>
            </a:r>
          </a:p>
        </p:txBody>
      </p:sp>
    </p:spTree>
    <p:extLst>
      <p:ext uri="{BB962C8B-B14F-4D97-AF65-F5344CB8AC3E}">
        <p14:creationId xmlns:p14="http://schemas.microsoft.com/office/powerpoint/2010/main" val="242651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230901"/>
            <a:ext cx="6837363" cy="1079500"/>
          </a:xfrm>
        </p:spPr>
        <p:txBody>
          <a:bodyPr/>
          <a:lstStyle/>
          <a:p>
            <a:r>
              <a:rPr lang="en-GB" dirty="0"/>
              <a:t>What are the data sources nationally?</a:t>
            </a:r>
          </a:p>
        </p:txBody>
      </p:sp>
      <p:sp>
        <p:nvSpPr>
          <p:cNvPr id="3" name="Content Placeholder 2"/>
          <p:cNvSpPr>
            <a:spLocks noGrp="1"/>
          </p:cNvSpPr>
          <p:nvPr>
            <p:ph idx="1"/>
          </p:nvPr>
        </p:nvSpPr>
        <p:spPr/>
        <p:txBody>
          <a:bodyPr/>
          <a:lstStyle/>
          <a:p>
            <a:r>
              <a:rPr lang="en-GB" dirty="0">
                <a:solidFill>
                  <a:srgbClr val="FF0000"/>
                </a:solidFill>
              </a:rPr>
              <a:t>NICE/ BTS/SIGN guidelines</a:t>
            </a:r>
          </a:p>
          <a:p>
            <a:r>
              <a:rPr lang="en-GB" dirty="0">
                <a:solidFill>
                  <a:srgbClr val="FF0000"/>
                </a:solidFill>
              </a:rPr>
              <a:t>NICE/BTS Quality standards</a:t>
            </a:r>
          </a:p>
          <a:p>
            <a:r>
              <a:rPr lang="en-GB" dirty="0"/>
              <a:t>National reports: </a:t>
            </a:r>
          </a:p>
          <a:p>
            <a:pPr lvl="1"/>
            <a:r>
              <a:rPr lang="en-GB" dirty="0"/>
              <a:t>All party parliamentary group report into respiratory deaths (June 2014) </a:t>
            </a:r>
          </a:p>
          <a:p>
            <a:pPr lvl="1"/>
            <a:r>
              <a:rPr lang="en-GB" dirty="0"/>
              <a:t>National Review of Asthma Deaths (May 2014)</a:t>
            </a:r>
          </a:p>
          <a:p>
            <a:r>
              <a:rPr lang="en-GB" dirty="0"/>
              <a:t>The Battle for Breath - BLF</a:t>
            </a:r>
          </a:p>
          <a:p>
            <a:pPr marL="0" indent="0">
              <a:buNone/>
            </a:pPr>
            <a:r>
              <a:rPr lang="en-GB" dirty="0">
                <a:solidFill>
                  <a:srgbClr val="FF0000"/>
                </a:solidFill>
              </a:rPr>
              <a:t>~~~~~~~~~~~~~~~~~~~~~~~~~~~~~~~~</a:t>
            </a:r>
          </a:p>
          <a:p>
            <a:r>
              <a:rPr lang="en-GB" dirty="0"/>
              <a:t>NHS outcomes framework / Public health outcomes framework</a:t>
            </a:r>
          </a:p>
          <a:p>
            <a:r>
              <a:rPr lang="en-GB" dirty="0"/>
              <a:t>National COPD audit </a:t>
            </a:r>
          </a:p>
          <a:p>
            <a:r>
              <a:rPr lang="en-GB" dirty="0"/>
              <a:t>Respiratory Atlas of Variation</a:t>
            </a:r>
          </a:p>
          <a:p>
            <a:r>
              <a:rPr lang="en-GB" dirty="0"/>
              <a:t>NHS </a:t>
            </a:r>
            <a:r>
              <a:rPr lang="en-GB" dirty="0" err="1"/>
              <a:t>RightCare</a:t>
            </a:r>
            <a:r>
              <a:rPr lang="en-GB" dirty="0"/>
              <a:t> COPD pathway </a:t>
            </a:r>
          </a:p>
          <a:p>
            <a:r>
              <a:rPr lang="en-GB" dirty="0"/>
              <a:t>Compare your care - </a:t>
            </a:r>
            <a:r>
              <a:rPr lang="en-GB" dirty="0" err="1"/>
              <a:t>AsthmaUK</a:t>
            </a:r>
            <a:endParaRPr lang="en-GB" dirty="0"/>
          </a:p>
          <a:p>
            <a:pPr marL="723900" lvl="1" indent="0">
              <a:buNone/>
            </a:pPr>
            <a:endParaRPr lang="en-GB" dirty="0"/>
          </a:p>
        </p:txBody>
      </p:sp>
      <p:sp>
        <p:nvSpPr>
          <p:cNvPr id="4" name="Slide Number Placeholder 3"/>
          <p:cNvSpPr>
            <a:spLocks noGrp="1"/>
          </p:cNvSpPr>
          <p:nvPr>
            <p:ph type="sldNum" sz="quarter" idx="10"/>
          </p:nvPr>
        </p:nvSpPr>
        <p:spPr/>
        <p:txBody>
          <a:bodyPr/>
          <a:lstStyle/>
          <a:p>
            <a:fld id="{F9B423B6-7F10-4534-BD46-8A00D1AA194F}" type="slidenum">
              <a:rPr lang="en-US" smtClean="0"/>
              <a:pPr/>
              <a:t>20</a:t>
            </a:fld>
            <a:endParaRPr lang="en-US" dirty="0"/>
          </a:p>
        </p:txBody>
      </p:sp>
    </p:spTree>
    <p:extLst>
      <p:ext uri="{BB962C8B-B14F-4D97-AF65-F5344CB8AC3E}">
        <p14:creationId xmlns:p14="http://schemas.microsoft.com/office/powerpoint/2010/main" val="388909449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527DAF-1F0F-4F46-8AF4-40269ABCC60B}"/>
              </a:ext>
            </a:extLst>
          </p:cNvPr>
          <p:cNvSpPr>
            <a:spLocks noGrp="1"/>
          </p:cNvSpPr>
          <p:nvPr>
            <p:ph type="sldNum" sz="quarter" idx="12"/>
          </p:nvPr>
        </p:nvSpPr>
        <p:spPr/>
        <p:txBody>
          <a:bodyPr/>
          <a:lstStyle/>
          <a:p>
            <a:fld id="{D2F00A1B-C313-4C62-9BE1-33E7C54B9811}" type="slidenum">
              <a:rPr lang="en-GB" smtClean="0"/>
              <a:t>21</a:t>
            </a:fld>
            <a:endParaRPr lang="en-GB"/>
          </a:p>
        </p:txBody>
      </p:sp>
      <p:pic>
        <p:nvPicPr>
          <p:cNvPr id="5" name="Picture 4">
            <a:extLst>
              <a:ext uri="{FF2B5EF4-FFF2-40B4-BE49-F238E27FC236}">
                <a16:creationId xmlns:a16="http://schemas.microsoft.com/office/drawing/2014/main" id="{0727CEC0-B56C-434F-81DD-EE2D01887E0E}"/>
              </a:ext>
            </a:extLst>
          </p:cNvPr>
          <p:cNvPicPr>
            <a:picLocks noChangeAspect="1"/>
          </p:cNvPicPr>
          <p:nvPr/>
        </p:nvPicPr>
        <p:blipFill>
          <a:blip r:embed="rId2"/>
          <a:stretch>
            <a:fillRect/>
          </a:stretch>
        </p:blipFill>
        <p:spPr>
          <a:xfrm>
            <a:off x="0" y="1273175"/>
            <a:ext cx="9144000" cy="5143500"/>
          </a:xfrm>
          <a:prstGeom prst="rect">
            <a:avLst/>
          </a:prstGeom>
        </p:spPr>
      </p:pic>
      <p:sp>
        <p:nvSpPr>
          <p:cNvPr id="4" name="Rectangle 3">
            <a:extLst>
              <a:ext uri="{FF2B5EF4-FFF2-40B4-BE49-F238E27FC236}">
                <a16:creationId xmlns:a16="http://schemas.microsoft.com/office/drawing/2014/main" id="{B153E098-22F5-49F5-9997-1ECD76D0029A}"/>
              </a:ext>
            </a:extLst>
          </p:cNvPr>
          <p:cNvSpPr/>
          <p:nvPr/>
        </p:nvSpPr>
        <p:spPr>
          <a:xfrm>
            <a:off x="17453" y="533214"/>
            <a:ext cx="727280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NICE asthma quality standard – Evidence of uptake </a:t>
            </a:r>
          </a:p>
        </p:txBody>
      </p:sp>
      <p:sp>
        <p:nvSpPr>
          <p:cNvPr id="6" name="Oval 5">
            <a:extLst>
              <a:ext uri="{FF2B5EF4-FFF2-40B4-BE49-F238E27FC236}">
                <a16:creationId xmlns:a16="http://schemas.microsoft.com/office/drawing/2014/main" id="{7EDBB029-42B0-4EA1-8B36-9E15E300D5B9}"/>
              </a:ext>
            </a:extLst>
          </p:cNvPr>
          <p:cNvSpPr/>
          <p:nvPr/>
        </p:nvSpPr>
        <p:spPr>
          <a:xfrm>
            <a:off x="5292080" y="2132856"/>
            <a:ext cx="136815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9180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100339-AF59-4925-8AEA-FD214011F7AD}"/>
              </a:ext>
            </a:extLst>
          </p:cNvPr>
          <p:cNvSpPr>
            <a:spLocks noGrp="1"/>
          </p:cNvSpPr>
          <p:nvPr>
            <p:ph type="sldNum" sz="quarter" idx="12"/>
          </p:nvPr>
        </p:nvSpPr>
        <p:spPr/>
        <p:txBody>
          <a:bodyPr/>
          <a:lstStyle/>
          <a:p>
            <a:fld id="{D2F00A1B-C313-4C62-9BE1-33E7C54B9811}" type="slidenum">
              <a:rPr lang="en-GB" smtClean="0"/>
              <a:t>22</a:t>
            </a:fld>
            <a:endParaRPr lang="en-GB"/>
          </a:p>
        </p:txBody>
      </p:sp>
      <p:graphicFrame>
        <p:nvGraphicFramePr>
          <p:cNvPr id="3" name="Table 2">
            <a:extLst>
              <a:ext uri="{FF2B5EF4-FFF2-40B4-BE49-F238E27FC236}">
                <a16:creationId xmlns:a16="http://schemas.microsoft.com/office/drawing/2014/main" id="{2857912C-874E-45D0-9D5E-04695D177CC7}"/>
              </a:ext>
            </a:extLst>
          </p:cNvPr>
          <p:cNvGraphicFramePr>
            <a:graphicFrameLocks noGrp="1"/>
          </p:cNvGraphicFramePr>
          <p:nvPr>
            <p:extLst>
              <p:ext uri="{D42A27DB-BD31-4B8C-83A1-F6EECF244321}">
                <p14:modId xmlns:p14="http://schemas.microsoft.com/office/powerpoint/2010/main" val="691127535"/>
              </p:ext>
            </p:extLst>
          </p:nvPr>
        </p:nvGraphicFramePr>
        <p:xfrm>
          <a:off x="376228" y="3840279"/>
          <a:ext cx="6837363" cy="812852"/>
        </p:xfrm>
        <a:graphic>
          <a:graphicData uri="http://schemas.openxmlformats.org/drawingml/2006/table">
            <a:tbl>
              <a:tblPr/>
              <a:tblGrid>
                <a:gridCol w="1070349">
                  <a:extLst>
                    <a:ext uri="{9D8B030D-6E8A-4147-A177-3AD203B41FA5}">
                      <a16:colId xmlns:a16="http://schemas.microsoft.com/office/drawing/2014/main" val="1962441685"/>
                    </a:ext>
                  </a:extLst>
                </a:gridCol>
                <a:gridCol w="5767014">
                  <a:extLst>
                    <a:ext uri="{9D8B030D-6E8A-4147-A177-3AD203B41FA5}">
                      <a16:colId xmlns:a16="http://schemas.microsoft.com/office/drawing/2014/main" val="1770831582"/>
                    </a:ext>
                  </a:extLst>
                </a:gridCol>
              </a:tblGrid>
              <a:tr h="406426">
                <a:tc>
                  <a:txBody>
                    <a:bodyPr/>
                    <a:lstStyle/>
                    <a:p>
                      <a:pPr algn="l" fontAlgn="t"/>
                      <a:r>
                        <a:rPr lang="en-GB" sz="1100" b="1">
                          <a:effectLst/>
                        </a:rPr>
                        <a:t>Area covered:</a:t>
                      </a:r>
                      <a:endParaRPr lang="en-GB" sz="1100">
                        <a:effectLst/>
                      </a:endParaRPr>
                    </a:p>
                  </a:txBody>
                  <a:tcPr marL="56149" marR="56149" marT="28075" marB="280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tc>
                  <a:txBody>
                    <a:bodyPr/>
                    <a:lstStyle/>
                    <a:p>
                      <a:pPr algn="l" fontAlgn="t"/>
                      <a:r>
                        <a:rPr lang="en-GB" sz="1100">
                          <a:effectLst/>
                        </a:rPr>
                        <a:t>National</a:t>
                      </a:r>
                    </a:p>
                  </a:txBody>
                  <a:tcPr marL="56149" marR="56149" marT="28075" marB="280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108504933"/>
                  </a:ext>
                </a:extLst>
              </a:tr>
              <a:tr h="406426">
                <a:tc>
                  <a:txBody>
                    <a:bodyPr/>
                    <a:lstStyle/>
                    <a:p>
                      <a:pPr algn="l" fontAlgn="t"/>
                      <a:r>
                        <a:rPr lang="en-GB" sz="1100" b="1">
                          <a:effectLst/>
                        </a:rPr>
                        <a:t>Source:</a:t>
                      </a:r>
                      <a:endParaRPr lang="en-GB" sz="1100">
                        <a:effectLst/>
                      </a:endParaRPr>
                    </a:p>
                  </a:txBody>
                  <a:tcPr marL="56149" marR="56149" marT="28075" marB="280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tc>
                  <a:txBody>
                    <a:bodyPr/>
                    <a:lstStyle/>
                    <a:p>
                      <a:pPr algn="l" fontAlgn="t"/>
                      <a:r>
                        <a:rPr lang="en-GB" sz="1100" dirty="0">
                          <a:effectLst/>
                        </a:rPr>
                        <a:t>Health and Social Care Information Centre. Quality and Outcomes Framework.</a:t>
                      </a:r>
                    </a:p>
                  </a:txBody>
                  <a:tcPr marL="56149" marR="56149" marT="28075" marB="280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2694227093"/>
                  </a:ext>
                </a:extLst>
              </a:tr>
            </a:tbl>
          </a:graphicData>
        </a:graphic>
      </p:graphicFrame>
      <p:graphicFrame>
        <p:nvGraphicFramePr>
          <p:cNvPr id="4" name="Table 3">
            <a:extLst>
              <a:ext uri="{FF2B5EF4-FFF2-40B4-BE49-F238E27FC236}">
                <a16:creationId xmlns:a16="http://schemas.microsoft.com/office/drawing/2014/main" id="{EB7EA84A-60DD-48DB-AFAE-22B7D96109C5}"/>
              </a:ext>
            </a:extLst>
          </p:cNvPr>
          <p:cNvGraphicFramePr>
            <a:graphicFrameLocks noGrp="1"/>
          </p:cNvGraphicFramePr>
          <p:nvPr>
            <p:extLst>
              <p:ext uri="{D42A27DB-BD31-4B8C-83A1-F6EECF244321}">
                <p14:modId xmlns:p14="http://schemas.microsoft.com/office/powerpoint/2010/main" val="1387365155"/>
              </p:ext>
            </p:extLst>
          </p:nvPr>
        </p:nvGraphicFramePr>
        <p:xfrm>
          <a:off x="358775" y="4739323"/>
          <a:ext cx="6837363" cy="730036"/>
        </p:xfrm>
        <a:graphic>
          <a:graphicData uri="http://schemas.openxmlformats.org/drawingml/2006/table">
            <a:tbl>
              <a:tblPr/>
              <a:tblGrid>
                <a:gridCol w="1070349">
                  <a:extLst>
                    <a:ext uri="{9D8B030D-6E8A-4147-A177-3AD203B41FA5}">
                      <a16:colId xmlns:a16="http://schemas.microsoft.com/office/drawing/2014/main" val="3689860567"/>
                    </a:ext>
                  </a:extLst>
                </a:gridCol>
                <a:gridCol w="5767014">
                  <a:extLst>
                    <a:ext uri="{9D8B030D-6E8A-4147-A177-3AD203B41FA5}">
                      <a16:colId xmlns:a16="http://schemas.microsoft.com/office/drawing/2014/main" val="245086753"/>
                    </a:ext>
                  </a:extLst>
                </a:gridCol>
              </a:tblGrid>
              <a:tr h="265468">
                <a:tc>
                  <a:txBody>
                    <a:bodyPr/>
                    <a:lstStyle/>
                    <a:p>
                      <a:pPr algn="l" fontAlgn="t"/>
                      <a:r>
                        <a:rPr lang="en-GB" sz="1100" b="1">
                          <a:effectLst/>
                        </a:rPr>
                        <a:t>Area covered:</a:t>
                      </a:r>
                      <a:endParaRPr lang="en-GB" sz="1100">
                        <a:effectLst/>
                      </a:endParaRPr>
                    </a:p>
                  </a:txBody>
                  <a:tcPr marL="56149" marR="56149" marT="28075" marB="280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tc>
                  <a:txBody>
                    <a:bodyPr/>
                    <a:lstStyle/>
                    <a:p>
                      <a:pPr algn="l" fontAlgn="t"/>
                      <a:r>
                        <a:rPr lang="en-GB" sz="1100">
                          <a:effectLst/>
                        </a:rPr>
                        <a:t>UK</a:t>
                      </a:r>
                    </a:p>
                  </a:txBody>
                  <a:tcPr marL="56149" marR="56149" marT="28075" marB="280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592090825"/>
                  </a:ext>
                </a:extLst>
              </a:tr>
              <a:tr h="464568">
                <a:tc>
                  <a:txBody>
                    <a:bodyPr/>
                    <a:lstStyle/>
                    <a:p>
                      <a:pPr algn="l" fontAlgn="t"/>
                      <a:r>
                        <a:rPr lang="en-GB" sz="1100" b="1">
                          <a:effectLst/>
                        </a:rPr>
                        <a:t>Source:</a:t>
                      </a:r>
                      <a:endParaRPr lang="en-GB" sz="1100">
                        <a:effectLst/>
                      </a:endParaRPr>
                    </a:p>
                  </a:txBody>
                  <a:tcPr marL="56149" marR="56149" marT="28075" marB="280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tc>
                  <a:txBody>
                    <a:bodyPr/>
                    <a:lstStyle/>
                    <a:p>
                      <a:pPr algn="l" fontAlgn="t"/>
                      <a:r>
                        <a:rPr lang="en-GB" sz="1100" dirty="0">
                          <a:effectLst/>
                        </a:rPr>
                        <a:t>Royal College of Physicians. Why asthma still kills: The National Review of Asthma Deaths (NRAD).</a:t>
                      </a:r>
                    </a:p>
                  </a:txBody>
                  <a:tcPr marL="56149" marR="56149" marT="28075" marB="280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941615736"/>
                  </a:ext>
                </a:extLst>
              </a:tr>
            </a:tbl>
          </a:graphicData>
        </a:graphic>
      </p:graphicFrame>
      <p:sp>
        <p:nvSpPr>
          <p:cNvPr id="5" name="Rectangle 1">
            <a:extLst>
              <a:ext uri="{FF2B5EF4-FFF2-40B4-BE49-F238E27FC236}">
                <a16:creationId xmlns:a16="http://schemas.microsoft.com/office/drawing/2014/main" id="{E4D41858-3122-4C55-A187-0E68E66A6BE5}"/>
              </a:ext>
            </a:extLst>
          </p:cNvPr>
          <p:cNvSpPr>
            <a:spLocks noChangeArrowheads="1"/>
          </p:cNvSpPr>
          <p:nvPr/>
        </p:nvSpPr>
        <p:spPr bwMode="auto">
          <a:xfrm>
            <a:off x="334137" y="410991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8375" rIns="0" bIns="0" numCol="1" anchor="ctr" anchorCtr="0" compatLnSpc="1">
            <a:prstTxWarp prst="textNoShape">
              <a:avLst/>
            </a:prstTxWarp>
            <a:spAutoFit/>
          </a:bodyPr>
          <a:lstStyle/>
          <a:p>
            <a:endParaRPr lang="en-GB"/>
          </a:p>
        </p:txBody>
      </p:sp>
      <p:sp>
        <p:nvSpPr>
          <p:cNvPr id="6" name="Rectangle 2">
            <a:extLst>
              <a:ext uri="{FF2B5EF4-FFF2-40B4-BE49-F238E27FC236}">
                <a16:creationId xmlns:a16="http://schemas.microsoft.com/office/drawing/2014/main" id="{69AE81C0-84E6-45FE-AEEF-D035B6DCADC0}"/>
              </a:ext>
            </a:extLst>
          </p:cNvPr>
          <p:cNvSpPr>
            <a:spLocks noChangeArrowheads="1"/>
          </p:cNvSpPr>
          <p:nvPr/>
        </p:nvSpPr>
        <p:spPr bwMode="auto">
          <a:xfrm>
            <a:off x="334137" y="4109915"/>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3">
            <a:extLst>
              <a:ext uri="{FF2B5EF4-FFF2-40B4-BE49-F238E27FC236}">
                <a16:creationId xmlns:a16="http://schemas.microsoft.com/office/drawing/2014/main" id="{748A29D7-65C3-4C10-B32A-EE2016BD281E}"/>
              </a:ext>
            </a:extLst>
          </p:cNvPr>
          <p:cNvSpPr>
            <a:spLocks noChangeArrowheads="1"/>
          </p:cNvSpPr>
          <p:nvPr/>
        </p:nvSpPr>
        <p:spPr bwMode="auto">
          <a:xfrm>
            <a:off x="334137" y="1325137"/>
            <a:ext cx="7550232" cy="24932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82505" rIns="0" bIns="9204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E0E0E"/>
                </a:solidFill>
                <a:effectLst/>
                <a:latin typeface="inherit"/>
              </a:rPr>
              <a:t>Statement: 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666666"/>
                </a:solidFill>
                <a:effectLst/>
                <a:latin typeface="Lato"/>
              </a:rPr>
              <a:t>People with asthma receive a written </a:t>
            </a:r>
            <a:r>
              <a:rPr kumimoji="0" lang="en-US" altLang="en-US" sz="1200" b="0" i="0" u="none" strike="noStrike" cap="none" normalizeH="0" baseline="0" dirty="0" err="1">
                <a:ln>
                  <a:noFill/>
                </a:ln>
                <a:solidFill>
                  <a:srgbClr val="666666"/>
                </a:solidFill>
                <a:effectLst/>
                <a:latin typeface="Lato"/>
              </a:rPr>
              <a:t>personalised</a:t>
            </a:r>
            <a:r>
              <a:rPr kumimoji="0" lang="en-US" altLang="en-US" sz="1200" b="0" i="0" u="none" strike="noStrike" cap="none" normalizeH="0" baseline="0" dirty="0">
                <a:ln>
                  <a:noFill/>
                </a:ln>
                <a:solidFill>
                  <a:srgbClr val="666666"/>
                </a:solidFill>
                <a:effectLst/>
                <a:latin typeface="Lato"/>
              </a:rPr>
              <a:t> action plan.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E0E0E"/>
                </a:solidFill>
                <a:effectLst/>
                <a:latin typeface="Lato"/>
              </a:rPr>
              <a:t>Quality standard measure:</a:t>
            </a:r>
            <a:r>
              <a:rPr kumimoji="0" lang="en-US" altLang="en-US" sz="1200" b="0" i="0" u="none" strike="noStrike" cap="none" normalizeH="0" baseline="0" dirty="0">
                <a:ln>
                  <a:noFill/>
                </a:ln>
                <a:solidFill>
                  <a:srgbClr val="0E0E0E"/>
                </a:solidFill>
                <a:effectLst/>
                <a:latin typeface="Lato"/>
              </a:rPr>
              <a:t> Proportion of people with asthma who receive a written </a:t>
            </a:r>
            <a:r>
              <a:rPr kumimoji="0" lang="en-US" altLang="en-US" sz="1200" b="0" i="0" u="none" strike="noStrike" cap="none" normalizeH="0" baseline="0" dirty="0" err="1">
                <a:ln>
                  <a:noFill/>
                </a:ln>
                <a:solidFill>
                  <a:srgbClr val="0E0E0E"/>
                </a:solidFill>
                <a:effectLst/>
                <a:latin typeface="Lato"/>
              </a:rPr>
              <a:t>personalised</a:t>
            </a:r>
            <a:r>
              <a:rPr kumimoji="0" lang="en-US" altLang="en-US" sz="1200" b="0" i="0" u="none" strike="noStrike" cap="none" normalizeH="0" baseline="0" dirty="0">
                <a:ln>
                  <a:noFill/>
                </a:ln>
                <a:solidFill>
                  <a:srgbClr val="0E0E0E"/>
                </a:solidFill>
                <a:effectLst/>
                <a:latin typeface="Lato"/>
              </a:rPr>
              <a:t> action plan.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E0E0E"/>
                </a:solidFill>
                <a:effectLst/>
                <a:latin typeface="Lato"/>
              </a:rPr>
              <a:t>What was measured:</a:t>
            </a:r>
            <a:r>
              <a:rPr kumimoji="0" lang="en-US" altLang="en-US" sz="1200" b="0" i="0" u="none" strike="noStrike" cap="none" normalizeH="0" baseline="0" dirty="0">
                <a:ln>
                  <a:noFill/>
                </a:ln>
                <a:solidFill>
                  <a:srgbClr val="0E0E0E"/>
                </a:solidFill>
                <a:effectLst/>
                <a:latin typeface="Lato"/>
              </a:rPr>
              <a:t> Proportion of people with asthma who subsequently died with a record of being provided with a personal asthma action plan in either primary or secondary care.</a:t>
            </a:r>
          </a:p>
          <a:p>
            <a:pPr fontAlgn="ctr"/>
            <a:r>
              <a:rPr kumimoji="0" lang="en-US" altLang="en-US" sz="1200" b="0" i="0" u="none" strike="noStrike" cap="none" normalizeH="0" baseline="0" dirty="0">
                <a:ln>
                  <a:noFill/>
                </a:ln>
                <a:solidFill>
                  <a:srgbClr val="808080"/>
                </a:solidFill>
                <a:effectLst/>
                <a:latin typeface="Lato"/>
              </a:rPr>
              <a:t>Data collection end: January 2013   </a:t>
            </a:r>
            <a:r>
              <a:rPr lang="en-GB" b="1" dirty="0"/>
              <a:t>23%</a:t>
            </a: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E0E0E"/>
              </a:solidFill>
              <a:effectLst/>
              <a:latin typeface="Lato"/>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Lato"/>
              </a:rPr>
              <a:t>23%</a:t>
            </a:r>
            <a:endParaRPr kumimoji="0" lang="en-US" altLang="en-US" sz="1200" b="0" i="0" u="none" strike="noStrike" cap="none" normalizeH="0" baseline="0" dirty="0">
              <a:ln>
                <a:noFill/>
              </a:ln>
              <a:solidFill>
                <a:srgbClr val="0E0E0E"/>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808080"/>
                </a:solidFill>
                <a:effectLst/>
                <a:latin typeface="Lato"/>
              </a:rPr>
              <a:t>Number that met the criteria: 44 / </a:t>
            </a:r>
            <a:r>
              <a:rPr kumimoji="0" lang="en-US" altLang="en-US" sz="1200" b="1" i="0" u="none" strike="noStrike" cap="none" normalizeH="0" baseline="0" dirty="0">
                <a:ln>
                  <a:noFill/>
                </a:ln>
                <a:solidFill>
                  <a:srgbClr val="808080"/>
                </a:solidFill>
                <a:effectLst/>
                <a:latin typeface="Lato"/>
              </a:rPr>
              <a:t>195</a:t>
            </a:r>
            <a:endParaRPr kumimoji="0" lang="en-US" altLang="en-US" sz="1200" b="0" i="0" u="none" strike="noStrike" cap="none" normalizeH="0" baseline="0" dirty="0">
              <a:ln>
                <a:noFill/>
              </a:ln>
              <a:solidFill>
                <a:srgbClr val="0E0E0E"/>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4DACD766-17BC-440B-AF82-76884A4F4DA7}"/>
              </a:ext>
            </a:extLst>
          </p:cNvPr>
          <p:cNvSpPr/>
          <p:nvPr/>
        </p:nvSpPr>
        <p:spPr>
          <a:xfrm>
            <a:off x="107504" y="547346"/>
            <a:ext cx="727280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NICE asthma quality standard – Evidence of uptake </a:t>
            </a:r>
          </a:p>
        </p:txBody>
      </p:sp>
    </p:spTree>
    <p:extLst>
      <p:ext uri="{BB962C8B-B14F-4D97-AF65-F5344CB8AC3E}">
        <p14:creationId xmlns:p14="http://schemas.microsoft.com/office/powerpoint/2010/main" val="156447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B5DC46-BBA5-4219-990C-2354672A3425}"/>
              </a:ext>
            </a:extLst>
          </p:cNvPr>
          <p:cNvSpPr>
            <a:spLocks noGrp="1"/>
          </p:cNvSpPr>
          <p:nvPr>
            <p:ph type="sldNum" sz="quarter" idx="12"/>
          </p:nvPr>
        </p:nvSpPr>
        <p:spPr/>
        <p:txBody>
          <a:bodyPr/>
          <a:lstStyle/>
          <a:p>
            <a:fld id="{D2F00A1B-C313-4C62-9BE1-33E7C54B9811}" type="slidenum">
              <a:rPr lang="en-GB" smtClean="0"/>
              <a:t>23</a:t>
            </a:fld>
            <a:endParaRPr lang="en-GB"/>
          </a:p>
        </p:txBody>
      </p:sp>
      <p:pic>
        <p:nvPicPr>
          <p:cNvPr id="5" name="Picture 4">
            <a:extLst>
              <a:ext uri="{FF2B5EF4-FFF2-40B4-BE49-F238E27FC236}">
                <a16:creationId xmlns:a16="http://schemas.microsoft.com/office/drawing/2014/main" id="{1C8293C5-4E6E-40C0-B077-085D0AB0A67E}"/>
              </a:ext>
            </a:extLst>
          </p:cNvPr>
          <p:cNvPicPr>
            <a:picLocks noChangeAspect="1"/>
          </p:cNvPicPr>
          <p:nvPr/>
        </p:nvPicPr>
        <p:blipFill>
          <a:blip r:embed="rId2"/>
          <a:stretch>
            <a:fillRect/>
          </a:stretch>
        </p:blipFill>
        <p:spPr>
          <a:xfrm>
            <a:off x="0" y="857250"/>
            <a:ext cx="9144000" cy="5143500"/>
          </a:xfrm>
          <a:prstGeom prst="rect">
            <a:avLst/>
          </a:prstGeom>
        </p:spPr>
      </p:pic>
      <p:sp>
        <p:nvSpPr>
          <p:cNvPr id="4" name="Rectangle 3">
            <a:extLst>
              <a:ext uri="{FF2B5EF4-FFF2-40B4-BE49-F238E27FC236}">
                <a16:creationId xmlns:a16="http://schemas.microsoft.com/office/drawing/2014/main" id="{2DF6EC5A-F958-43C8-81A1-E7AA8F4EA8F7}"/>
              </a:ext>
            </a:extLst>
          </p:cNvPr>
          <p:cNvSpPr/>
          <p:nvPr/>
        </p:nvSpPr>
        <p:spPr>
          <a:xfrm>
            <a:off x="17090" y="533214"/>
            <a:ext cx="727280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NICE asthma quality standard – Evidence of uptake </a:t>
            </a:r>
          </a:p>
        </p:txBody>
      </p:sp>
    </p:spTree>
    <p:extLst>
      <p:ext uri="{BB962C8B-B14F-4D97-AF65-F5344CB8AC3E}">
        <p14:creationId xmlns:p14="http://schemas.microsoft.com/office/powerpoint/2010/main" val="210616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37" y="224670"/>
            <a:ext cx="6837363" cy="1079500"/>
          </a:xfrm>
        </p:spPr>
        <p:txBody>
          <a:bodyPr/>
          <a:lstStyle/>
          <a:p>
            <a:r>
              <a:rPr lang="en-GB" dirty="0"/>
              <a:t>What are the data sources nationally?</a:t>
            </a:r>
          </a:p>
        </p:txBody>
      </p:sp>
      <p:sp>
        <p:nvSpPr>
          <p:cNvPr id="3" name="Content Placeholder 2"/>
          <p:cNvSpPr>
            <a:spLocks noGrp="1"/>
          </p:cNvSpPr>
          <p:nvPr>
            <p:ph idx="1"/>
          </p:nvPr>
        </p:nvSpPr>
        <p:spPr/>
        <p:txBody>
          <a:bodyPr/>
          <a:lstStyle/>
          <a:p>
            <a:r>
              <a:rPr lang="en-GB" dirty="0"/>
              <a:t>NICE/ BTS/SIGN guidelines</a:t>
            </a:r>
          </a:p>
          <a:p>
            <a:r>
              <a:rPr lang="en-GB" dirty="0"/>
              <a:t>NICE/BTS Quality standards</a:t>
            </a:r>
          </a:p>
          <a:p>
            <a:r>
              <a:rPr lang="en-GB" dirty="0"/>
              <a:t>National reports: </a:t>
            </a:r>
          </a:p>
          <a:p>
            <a:pPr lvl="1"/>
            <a:r>
              <a:rPr lang="en-GB" dirty="0"/>
              <a:t>All party parliamentary group report into respiratory deaths (June 2014) </a:t>
            </a:r>
          </a:p>
          <a:p>
            <a:pPr lvl="1"/>
            <a:r>
              <a:rPr lang="en-GB" dirty="0"/>
              <a:t>National Review of Asthma Deaths (May 2014)</a:t>
            </a:r>
          </a:p>
          <a:p>
            <a:r>
              <a:rPr lang="en-GB" dirty="0"/>
              <a:t>The Battle for Breath - BLF</a:t>
            </a:r>
          </a:p>
          <a:p>
            <a:pPr marL="0" indent="0">
              <a:buNone/>
            </a:pPr>
            <a:r>
              <a:rPr lang="en-GB" dirty="0">
                <a:solidFill>
                  <a:srgbClr val="FF0000"/>
                </a:solidFill>
              </a:rPr>
              <a:t>~~~~~~~~~~~~~~~~~~~~~~~~~~~~~~~~</a:t>
            </a:r>
          </a:p>
          <a:p>
            <a:r>
              <a:rPr lang="en-GB" dirty="0">
                <a:solidFill>
                  <a:srgbClr val="FF0000"/>
                </a:solidFill>
              </a:rPr>
              <a:t>NHS outcomes framework </a:t>
            </a:r>
            <a:r>
              <a:rPr lang="en-GB" dirty="0"/>
              <a:t>/ Public health outcomes framework</a:t>
            </a:r>
          </a:p>
          <a:p>
            <a:r>
              <a:rPr lang="en-GB" dirty="0"/>
              <a:t>National COPD audit </a:t>
            </a:r>
          </a:p>
          <a:p>
            <a:r>
              <a:rPr lang="en-GB" dirty="0"/>
              <a:t>Respiratory Atlas of Variation</a:t>
            </a:r>
          </a:p>
          <a:p>
            <a:r>
              <a:rPr lang="en-GB" dirty="0"/>
              <a:t>NHS </a:t>
            </a:r>
            <a:r>
              <a:rPr lang="en-GB" dirty="0" err="1"/>
              <a:t>Rightcare</a:t>
            </a:r>
            <a:r>
              <a:rPr lang="en-GB" dirty="0"/>
              <a:t> COPD pathway </a:t>
            </a:r>
          </a:p>
          <a:p>
            <a:r>
              <a:rPr lang="en-GB" dirty="0"/>
              <a:t>Compare your care - </a:t>
            </a:r>
            <a:r>
              <a:rPr lang="en-GB" dirty="0" err="1"/>
              <a:t>AsthmaUK</a:t>
            </a:r>
            <a:endParaRPr lang="en-GB" dirty="0"/>
          </a:p>
          <a:p>
            <a:pPr marL="723900" lvl="1" indent="0">
              <a:buNone/>
            </a:pPr>
            <a:endParaRPr lang="en-GB" dirty="0"/>
          </a:p>
        </p:txBody>
      </p:sp>
      <p:sp>
        <p:nvSpPr>
          <p:cNvPr id="4" name="Slide Number Placeholder 3"/>
          <p:cNvSpPr>
            <a:spLocks noGrp="1"/>
          </p:cNvSpPr>
          <p:nvPr>
            <p:ph type="sldNum" sz="quarter" idx="10"/>
          </p:nvPr>
        </p:nvSpPr>
        <p:spPr/>
        <p:txBody>
          <a:bodyPr/>
          <a:lstStyle/>
          <a:p>
            <a:fld id="{F9B423B6-7F10-4534-BD46-8A00D1AA194F}" type="slidenum">
              <a:rPr lang="en-US" smtClean="0"/>
              <a:pPr/>
              <a:t>24</a:t>
            </a:fld>
            <a:endParaRPr lang="en-US" dirty="0"/>
          </a:p>
        </p:txBody>
      </p:sp>
    </p:spTree>
    <p:extLst>
      <p:ext uri="{BB962C8B-B14F-4D97-AF65-F5344CB8AC3E}">
        <p14:creationId xmlns:p14="http://schemas.microsoft.com/office/powerpoint/2010/main" val="2108379500"/>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B0D37D-E3A7-4215-A99A-635357E8F280}"/>
              </a:ext>
            </a:extLst>
          </p:cNvPr>
          <p:cNvSpPr>
            <a:spLocks noGrp="1"/>
          </p:cNvSpPr>
          <p:nvPr>
            <p:ph type="sldNum" sz="quarter" idx="12"/>
          </p:nvPr>
        </p:nvSpPr>
        <p:spPr/>
        <p:txBody>
          <a:bodyPr/>
          <a:lstStyle/>
          <a:p>
            <a:fld id="{D2F00A1B-C313-4C62-9BE1-33E7C54B9811}" type="slidenum">
              <a:rPr lang="en-GB" smtClean="0"/>
              <a:t>25</a:t>
            </a:fld>
            <a:endParaRPr lang="en-GB"/>
          </a:p>
        </p:txBody>
      </p:sp>
      <p:pic>
        <p:nvPicPr>
          <p:cNvPr id="3" name="Picture 2">
            <a:extLst>
              <a:ext uri="{FF2B5EF4-FFF2-40B4-BE49-F238E27FC236}">
                <a16:creationId xmlns:a16="http://schemas.microsoft.com/office/drawing/2014/main" id="{85AC5B91-E5F1-4231-9E6A-B1C280292A52}"/>
              </a:ext>
            </a:extLst>
          </p:cNvPr>
          <p:cNvPicPr>
            <a:picLocks noChangeAspect="1"/>
          </p:cNvPicPr>
          <p:nvPr/>
        </p:nvPicPr>
        <p:blipFill>
          <a:blip r:embed="rId2"/>
          <a:stretch>
            <a:fillRect/>
          </a:stretch>
        </p:blipFill>
        <p:spPr>
          <a:xfrm>
            <a:off x="107503" y="87318"/>
            <a:ext cx="8872065" cy="6654049"/>
          </a:xfrm>
          <a:prstGeom prst="rect">
            <a:avLst/>
          </a:prstGeom>
        </p:spPr>
      </p:pic>
      <p:sp>
        <p:nvSpPr>
          <p:cNvPr id="4" name="Rectangle 3">
            <a:extLst>
              <a:ext uri="{FF2B5EF4-FFF2-40B4-BE49-F238E27FC236}">
                <a16:creationId xmlns:a16="http://schemas.microsoft.com/office/drawing/2014/main" id="{1AAA7C14-EFEA-4F38-B31F-24EF7BDBD534}"/>
              </a:ext>
            </a:extLst>
          </p:cNvPr>
          <p:cNvSpPr/>
          <p:nvPr/>
        </p:nvSpPr>
        <p:spPr>
          <a:xfrm>
            <a:off x="107503" y="87318"/>
            <a:ext cx="763284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Under 75 mortality from respiratory disease  - 2017 </a:t>
            </a:r>
          </a:p>
        </p:txBody>
      </p:sp>
      <p:sp>
        <p:nvSpPr>
          <p:cNvPr id="5" name="Oval 4">
            <a:extLst>
              <a:ext uri="{FF2B5EF4-FFF2-40B4-BE49-F238E27FC236}">
                <a16:creationId xmlns:a16="http://schemas.microsoft.com/office/drawing/2014/main" id="{CD5A2F4D-4909-44C8-97C4-3765D1CD6A09}"/>
              </a:ext>
            </a:extLst>
          </p:cNvPr>
          <p:cNvSpPr/>
          <p:nvPr/>
        </p:nvSpPr>
        <p:spPr>
          <a:xfrm>
            <a:off x="3851920" y="2348880"/>
            <a:ext cx="86409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166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28F16F-ADE3-4B3A-8EBA-6321D0391620}"/>
              </a:ext>
            </a:extLst>
          </p:cNvPr>
          <p:cNvSpPr>
            <a:spLocks noGrp="1"/>
          </p:cNvSpPr>
          <p:nvPr>
            <p:ph type="sldNum" sz="quarter" idx="12"/>
          </p:nvPr>
        </p:nvSpPr>
        <p:spPr/>
        <p:txBody>
          <a:bodyPr/>
          <a:lstStyle/>
          <a:p>
            <a:fld id="{D2F00A1B-C313-4C62-9BE1-33E7C54B9811}" type="slidenum">
              <a:rPr lang="en-GB" smtClean="0"/>
              <a:t>26</a:t>
            </a:fld>
            <a:endParaRPr lang="en-GB"/>
          </a:p>
        </p:txBody>
      </p:sp>
      <p:pic>
        <p:nvPicPr>
          <p:cNvPr id="3" name="Picture 2">
            <a:extLst>
              <a:ext uri="{FF2B5EF4-FFF2-40B4-BE49-F238E27FC236}">
                <a16:creationId xmlns:a16="http://schemas.microsoft.com/office/drawing/2014/main" id="{73B0D382-A4E4-4CA5-8A01-E741C64A8862}"/>
              </a:ext>
            </a:extLst>
          </p:cNvPr>
          <p:cNvPicPr>
            <a:picLocks noChangeAspect="1"/>
          </p:cNvPicPr>
          <p:nvPr/>
        </p:nvPicPr>
        <p:blipFill>
          <a:blip r:embed="rId2"/>
          <a:stretch>
            <a:fillRect/>
          </a:stretch>
        </p:blipFill>
        <p:spPr>
          <a:xfrm>
            <a:off x="0" y="904875"/>
            <a:ext cx="9144000" cy="5048250"/>
          </a:xfrm>
          <a:prstGeom prst="rect">
            <a:avLst/>
          </a:prstGeom>
        </p:spPr>
      </p:pic>
      <p:sp>
        <p:nvSpPr>
          <p:cNvPr id="4" name="Rectangle 3">
            <a:extLst>
              <a:ext uri="{FF2B5EF4-FFF2-40B4-BE49-F238E27FC236}">
                <a16:creationId xmlns:a16="http://schemas.microsoft.com/office/drawing/2014/main" id="{4BF1C625-3839-4941-9F7A-CB38C9451238}"/>
              </a:ext>
            </a:extLst>
          </p:cNvPr>
          <p:cNvSpPr/>
          <p:nvPr/>
        </p:nvSpPr>
        <p:spPr>
          <a:xfrm>
            <a:off x="107504" y="256803"/>
            <a:ext cx="763284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Under 75 mortality from respiratory disease - 2018</a:t>
            </a:r>
          </a:p>
        </p:txBody>
      </p:sp>
      <p:sp>
        <p:nvSpPr>
          <p:cNvPr id="5" name="Oval 4">
            <a:extLst>
              <a:ext uri="{FF2B5EF4-FFF2-40B4-BE49-F238E27FC236}">
                <a16:creationId xmlns:a16="http://schemas.microsoft.com/office/drawing/2014/main" id="{88F52704-C366-454F-B07E-BBAA4490BDD4}"/>
              </a:ext>
            </a:extLst>
          </p:cNvPr>
          <p:cNvSpPr/>
          <p:nvPr/>
        </p:nvSpPr>
        <p:spPr>
          <a:xfrm>
            <a:off x="3851920" y="1845087"/>
            <a:ext cx="86409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ED6BEC9-FAB1-484F-9450-DB247658D7D6}"/>
              </a:ext>
            </a:extLst>
          </p:cNvPr>
          <p:cNvSpPr/>
          <p:nvPr/>
        </p:nvSpPr>
        <p:spPr>
          <a:xfrm>
            <a:off x="4572000" y="1845087"/>
            <a:ext cx="86409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4317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1F626-43D9-4063-977A-6092996584BA}"/>
              </a:ext>
            </a:extLst>
          </p:cNvPr>
          <p:cNvSpPr>
            <a:spLocks noGrp="1"/>
          </p:cNvSpPr>
          <p:nvPr>
            <p:ph type="sldNum" sz="quarter" idx="12"/>
          </p:nvPr>
        </p:nvSpPr>
        <p:spPr/>
        <p:txBody>
          <a:bodyPr/>
          <a:lstStyle/>
          <a:p>
            <a:fld id="{D2F00A1B-C313-4C62-9BE1-33E7C54B9811}" type="slidenum">
              <a:rPr lang="en-GB" smtClean="0"/>
              <a:t>27</a:t>
            </a:fld>
            <a:endParaRPr lang="en-GB"/>
          </a:p>
        </p:txBody>
      </p:sp>
      <p:pic>
        <p:nvPicPr>
          <p:cNvPr id="3" name="Picture 2">
            <a:extLst>
              <a:ext uri="{FF2B5EF4-FFF2-40B4-BE49-F238E27FC236}">
                <a16:creationId xmlns:a16="http://schemas.microsoft.com/office/drawing/2014/main" id="{CF44F0F9-8DB1-44F3-B837-40A17BF126F6}"/>
              </a:ext>
            </a:extLst>
          </p:cNvPr>
          <p:cNvPicPr>
            <a:picLocks noChangeAspect="1"/>
          </p:cNvPicPr>
          <p:nvPr/>
        </p:nvPicPr>
        <p:blipFill>
          <a:blip r:embed="rId2"/>
          <a:stretch>
            <a:fillRect/>
          </a:stretch>
        </p:blipFill>
        <p:spPr>
          <a:xfrm>
            <a:off x="32412" y="1269405"/>
            <a:ext cx="9144000" cy="4319190"/>
          </a:xfrm>
          <a:prstGeom prst="rect">
            <a:avLst/>
          </a:prstGeom>
        </p:spPr>
      </p:pic>
      <p:sp>
        <p:nvSpPr>
          <p:cNvPr id="5" name="Rectangle 4">
            <a:extLst>
              <a:ext uri="{FF2B5EF4-FFF2-40B4-BE49-F238E27FC236}">
                <a16:creationId xmlns:a16="http://schemas.microsoft.com/office/drawing/2014/main" id="{102CCEB6-616B-4FF2-AF35-B87D708E1AC9}"/>
              </a:ext>
            </a:extLst>
          </p:cNvPr>
          <p:cNvSpPr/>
          <p:nvPr/>
        </p:nvSpPr>
        <p:spPr>
          <a:xfrm>
            <a:off x="107504" y="621333"/>
            <a:ext cx="633670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Unplanned admissions in under 19s – </a:t>
            </a:r>
            <a:r>
              <a:rPr lang="en-GB" dirty="0" err="1">
                <a:solidFill>
                  <a:schemeClr val="bg1"/>
                </a:solidFill>
              </a:rPr>
              <a:t>incl</a:t>
            </a:r>
            <a:r>
              <a:rPr lang="en-GB" dirty="0">
                <a:solidFill>
                  <a:schemeClr val="bg1"/>
                </a:solidFill>
              </a:rPr>
              <a:t> asthma  - 2018 </a:t>
            </a:r>
          </a:p>
        </p:txBody>
      </p:sp>
      <p:sp>
        <p:nvSpPr>
          <p:cNvPr id="6" name="Oval 5">
            <a:extLst>
              <a:ext uri="{FF2B5EF4-FFF2-40B4-BE49-F238E27FC236}">
                <a16:creationId xmlns:a16="http://schemas.microsoft.com/office/drawing/2014/main" id="{254F35BB-B566-4C63-8767-815A9F049F05}"/>
              </a:ext>
            </a:extLst>
          </p:cNvPr>
          <p:cNvSpPr/>
          <p:nvPr/>
        </p:nvSpPr>
        <p:spPr>
          <a:xfrm>
            <a:off x="3956340" y="3356992"/>
            <a:ext cx="129614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1957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1CE952-5858-4032-A9B4-8C7052026394}"/>
              </a:ext>
            </a:extLst>
          </p:cNvPr>
          <p:cNvSpPr>
            <a:spLocks noGrp="1"/>
          </p:cNvSpPr>
          <p:nvPr>
            <p:ph type="sldNum" sz="quarter" idx="12"/>
          </p:nvPr>
        </p:nvSpPr>
        <p:spPr/>
        <p:txBody>
          <a:bodyPr/>
          <a:lstStyle/>
          <a:p>
            <a:fld id="{D2F00A1B-C313-4C62-9BE1-33E7C54B9811}" type="slidenum">
              <a:rPr lang="en-GB" smtClean="0"/>
              <a:t>28</a:t>
            </a:fld>
            <a:endParaRPr lang="en-GB"/>
          </a:p>
        </p:txBody>
      </p:sp>
      <p:pic>
        <p:nvPicPr>
          <p:cNvPr id="4" name="Picture 3">
            <a:extLst>
              <a:ext uri="{FF2B5EF4-FFF2-40B4-BE49-F238E27FC236}">
                <a16:creationId xmlns:a16="http://schemas.microsoft.com/office/drawing/2014/main" id="{43A19CC5-D114-460B-9D16-27C0037AD886}"/>
              </a:ext>
            </a:extLst>
          </p:cNvPr>
          <p:cNvPicPr>
            <a:picLocks noChangeAspect="1"/>
          </p:cNvPicPr>
          <p:nvPr/>
        </p:nvPicPr>
        <p:blipFill>
          <a:blip r:embed="rId2"/>
          <a:stretch>
            <a:fillRect/>
          </a:stretch>
        </p:blipFill>
        <p:spPr>
          <a:xfrm>
            <a:off x="-4401" y="969944"/>
            <a:ext cx="9144000" cy="5437678"/>
          </a:xfrm>
          <a:prstGeom prst="rect">
            <a:avLst/>
          </a:prstGeom>
        </p:spPr>
      </p:pic>
      <p:sp>
        <p:nvSpPr>
          <p:cNvPr id="5" name="Rectangle 4">
            <a:extLst>
              <a:ext uri="{FF2B5EF4-FFF2-40B4-BE49-F238E27FC236}">
                <a16:creationId xmlns:a16="http://schemas.microsoft.com/office/drawing/2014/main" id="{C15E0528-7AE0-41F6-B138-56A815C91AD5}"/>
              </a:ext>
            </a:extLst>
          </p:cNvPr>
          <p:cNvSpPr/>
          <p:nvPr/>
        </p:nvSpPr>
        <p:spPr>
          <a:xfrm>
            <a:off x="107504" y="301346"/>
            <a:ext cx="763284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Emergency admissions – children with LRTI - 2018 </a:t>
            </a:r>
          </a:p>
        </p:txBody>
      </p:sp>
      <p:sp>
        <p:nvSpPr>
          <p:cNvPr id="6" name="Oval 5">
            <a:extLst>
              <a:ext uri="{FF2B5EF4-FFF2-40B4-BE49-F238E27FC236}">
                <a16:creationId xmlns:a16="http://schemas.microsoft.com/office/drawing/2014/main" id="{C2616D71-C4A8-4C33-A841-C0161983AFCB}"/>
              </a:ext>
            </a:extLst>
          </p:cNvPr>
          <p:cNvSpPr/>
          <p:nvPr/>
        </p:nvSpPr>
        <p:spPr>
          <a:xfrm>
            <a:off x="3923928" y="3184727"/>
            <a:ext cx="129614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631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important nationally?</a:t>
            </a:r>
          </a:p>
        </p:txBody>
      </p:sp>
      <p:sp>
        <p:nvSpPr>
          <p:cNvPr id="3" name="Content Placeholder 2"/>
          <p:cNvSpPr>
            <a:spLocks noGrp="1"/>
          </p:cNvSpPr>
          <p:nvPr>
            <p:ph idx="1"/>
          </p:nvPr>
        </p:nvSpPr>
        <p:spPr/>
        <p:txBody>
          <a:bodyPr/>
          <a:lstStyle/>
          <a:p>
            <a:r>
              <a:rPr lang="en-GB" dirty="0"/>
              <a:t>NHS outcomes framework / Public health outcomes framework</a:t>
            </a:r>
          </a:p>
          <a:p>
            <a:r>
              <a:rPr lang="en-GB" dirty="0"/>
              <a:t>CCG improvement and assessment framework (CCG IAF)</a:t>
            </a:r>
          </a:p>
          <a:p>
            <a:r>
              <a:rPr lang="en-GB" dirty="0"/>
              <a:t>NICE/ BTS/SIGN guidelines</a:t>
            </a:r>
          </a:p>
          <a:p>
            <a:r>
              <a:rPr lang="en-GB" dirty="0"/>
              <a:t>NICE/BTS Quality standards</a:t>
            </a:r>
          </a:p>
          <a:p>
            <a:r>
              <a:rPr lang="en-GB" dirty="0"/>
              <a:t>National COPD audit </a:t>
            </a:r>
          </a:p>
          <a:p>
            <a:r>
              <a:rPr lang="en-GB" dirty="0">
                <a:solidFill>
                  <a:srgbClr val="FF0000"/>
                </a:solidFill>
              </a:rPr>
              <a:t>Best practice tariff - COPD</a:t>
            </a:r>
          </a:p>
          <a:p>
            <a:r>
              <a:rPr lang="en-GB" dirty="0"/>
              <a:t>The Battle for Breath - BLF</a:t>
            </a:r>
          </a:p>
          <a:p>
            <a:r>
              <a:rPr lang="en-GB" dirty="0"/>
              <a:t>Respiratory Atlas of Variation</a:t>
            </a:r>
          </a:p>
          <a:p>
            <a:r>
              <a:rPr lang="en-GB" dirty="0"/>
              <a:t>Compare your care - </a:t>
            </a:r>
            <a:r>
              <a:rPr lang="en-GB" dirty="0" err="1"/>
              <a:t>AsthmaUK</a:t>
            </a:r>
            <a:endParaRPr lang="en-GB" dirty="0"/>
          </a:p>
          <a:p>
            <a:r>
              <a:rPr lang="en-GB" dirty="0"/>
              <a:t>National reports: </a:t>
            </a:r>
          </a:p>
          <a:p>
            <a:pPr lvl="1"/>
            <a:r>
              <a:rPr lang="en-GB" dirty="0"/>
              <a:t>All party parliamentary group report into asthma deaths (June 2014) </a:t>
            </a:r>
          </a:p>
          <a:p>
            <a:pPr lvl="1"/>
            <a:r>
              <a:rPr lang="en-GB" dirty="0"/>
              <a:t>National Review of Asthma Deaths (May 2014)</a:t>
            </a:r>
          </a:p>
          <a:p>
            <a:pPr marL="723900" lvl="1" indent="0">
              <a:buNone/>
            </a:pPr>
            <a:endParaRPr lang="en-GB" dirty="0"/>
          </a:p>
        </p:txBody>
      </p:sp>
      <p:sp>
        <p:nvSpPr>
          <p:cNvPr id="4" name="Slide Number Placeholder 3"/>
          <p:cNvSpPr>
            <a:spLocks noGrp="1"/>
          </p:cNvSpPr>
          <p:nvPr>
            <p:ph type="sldNum" sz="quarter" idx="10"/>
          </p:nvPr>
        </p:nvSpPr>
        <p:spPr/>
        <p:txBody>
          <a:bodyPr/>
          <a:lstStyle/>
          <a:p>
            <a:fld id="{F9B423B6-7F10-4534-BD46-8A00D1AA194F}" type="slidenum">
              <a:rPr lang="en-US" smtClean="0"/>
              <a:pPr/>
              <a:t>29</a:t>
            </a:fld>
            <a:endParaRPr lang="en-US"/>
          </a:p>
        </p:txBody>
      </p:sp>
      <p:sp>
        <p:nvSpPr>
          <p:cNvPr id="5" name="Speech Bubble: Rectangle with Corners Rounded 4">
            <a:extLst>
              <a:ext uri="{FF2B5EF4-FFF2-40B4-BE49-F238E27FC236}">
                <a16:creationId xmlns:a16="http://schemas.microsoft.com/office/drawing/2014/main" id="{224D3C2A-D062-46A7-B29E-8E8FD7C35B9C}"/>
              </a:ext>
            </a:extLst>
          </p:cNvPr>
          <p:cNvSpPr/>
          <p:nvPr/>
        </p:nvSpPr>
        <p:spPr>
          <a:xfrm>
            <a:off x="358775" y="1584325"/>
            <a:ext cx="7537254" cy="4686300"/>
          </a:xfrm>
          <a:prstGeom prst="wedgeRoundRectCallout">
            <a:avLst>
              <a:gd name="adj1" fmla="val 62922"/>
              <a:gd name="adj2" fmla="val 3282"/>
              <a:gd name="adj3" fmla="val 1666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t>You are correct and these things ebb and flow. It is the consequence of the NHS having no need for data when there is no priority. However, </a:t>
            </a:r>
          </a:p>
          <a:p>
            <a:pPr marL="285750" indent="-285750">
              <a:buFont typeface="Arial" panose="020B0604020202020204" pitchFamily="34" charset="0"/>
              <a:buChar char="•"/>
            </a:pPr>
            <a:r>
              <a:rPr lang="en-GB" sz="2000" i="1" dirty="0"/>
              <a:t>The Atlas of Respiratory Variation is being revised with a publication date in the autumn </a:t>
            </a:r>
          </a:p>
          <a:p>
            <a:pPr marL="285750" indent="-285750">
              <a:buFont typeface="Arial" panose="020B0604020202020204" pitchFamily="34" charset="0"/>
              <a:buChar char="•"/>
            </a:pPr>
            <a:r>
              <a:rPr lang="en-GB" sz="2000" i="1" dirty="0"/>
              <a:t>GIRFT will come up with data in the autumn</a:t>
            </a:r>
          </a:p>
          <a:p>
            <a:pPr marL="285750" indent="-285750">
              <a:buFont typeface="Arial" panose="020B0604020202020204" pitchFamily="34" charset="0"/>
              <a:buChar char="•"/>
            </a:pPr>
            <a:r>
              <a:rPr lang="en-GB" sz="2000" i="1" dirty="0"/>
              <a:t>The BLF Task force will also be helpful </a:t>
            </a:r>
          </a:p>
          <a:p>
            <a:pPr marL="285750" indent="-285750">
              <a:buFont typeface="Arial" panose="020B0604020202020204" pitchFamily="34" charset="0"/>
              <a:buChar char="•"/>
            </a:pPr>
            <a:r>
              <a:rPr lang="en-GB" sz="2000" i="1" dirty="0" err="1"/>
              <a:t>RightCare</a:t>
            </a:r>
            <a:r>
              <a:rPr lang="en-GB" sz="2000" i="1" dirty="0"/>
              <a:t> stuff is variable especially around specialised commissioning </a:t>
            </a:r>
          </a:p>
          <a:p>
            <a:pPr algn="ctr"/>
            <a:r>
              <a:rPr lang="en-GB" sz="2000" i="1" dirty="0"/>
              <a:t>If we are successful with a programme then we will get some on-going analytical support, so fingers crossed.</a:t>
            </a:r>
          </a:p>
          <a:p>
            <a:pPr algn="ctr"/>
            <a:endParaRPr lang="en-GB" sz="2000" i="1" dirty="0"/>
          </a:p>
          <a:p>
            <a:pPr algn="ctr"/>
            <a:r>
              <a:rPr lang="en-GB" dirty="0">
                <a:solidFill>
                  <a:schemeClr val="bg1"/>
                </a:solidFill>
              </a:rPr>
              <a:t>Professor Mike Morgan, National clinical director for respiratory</a:t>
            </a:r>
          </a:p>
        </p:txBody>
      </p:sp>
    </p:spTree>
    <p:extLst>
      <p:ext uri="{BB962C8B-B14F-4D97-AF65-F5344CB8AC3E}">
        <p14:creationId xmlns:p14="http://schemas.microsoft.com/office/powerpoint/2010/main" val="362211502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6E89BB-F3DA-47AB-94A2-43E596B4B755}"/>
              </a:ext>
            </a:extLst>
          </p:cNvPr>
          <p:cNvSpPr>
            <a:spLocks noGrp="1"/>
          </p:cNvSpPr>
          <p:nvPr>
            <p:ph type="sldNum" sz="quarter" idx="12"/>
          </p:nvPr>
        </p:nvSpPr>
        <p:spPr/>
        <p:txBody>
          <a:bodyPr/>
          <a:lstStyle/>
          <a:p>
            <a:fld id="{D2F00A1B-C313-4C62-9BE1-33E7C54B9811}" type="slidenum">
              <a:rPr lang="en-GB" smtClean="0"/>
              <a:t>3</a:t>
            </a:fld>
            <a:endParaRPr lang="en-GB"/>
          </a:p>
        </p:txBody>
      </p:sp>
      <p:sp>
        <p:nvSpPr>
          <p:cNvPr id="3" name="Flowchart: Alternate Process 2">
            <a:extLst>
              <a:ext uri="{FF2B5EF4-FFF2-40B4-BE49-F238E27FC236}">
                <a16:creationId xmlns:a16="http://schemas.microsoft.com/office/drawing/2014/main" id="{452CFADE-F80D-4A4A-9733-F55C66DA28E4}"/>
              </a:ext>
            </a:extLst>
          </p:cNvPr>
          <p:cNvSpPr/>
          <p:nvPr/>
        </p:nvSpPr>
        <p:spPr>
          <a:xfrm>
            <a:off x="755575" y="441324"/>
            <a:ext cx="3240361" cy="24836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STP</a:t>
            </a:r>
          </a:p>
        </p:txBody>
      </p:sp>
      <p:sp>
        <p:nvSpPr>
          <p:cNvPr id="4" name="Flowchart: Process 3">
            <a:extLst>
              <a:ext uri="{FF2B5EF4-FFF2-40B4-BE49-F238E27FC236}">
                <a16:creationId xmlns:a16="http://schemas.microsoft.com/office/drawing/2014/main" id="{B0BBDFBC-6089-4E30-B4FE-C2B69A0D36DE}"/>
              </a:ext>
            </a:extLst>
          </p:cNvPr>
          <p:cNvSpPr/>
          <p:nvPr/>
        </p:nvSpPr>
        <p:spPr>
          <a:xfrm>
            <a:off x="4283968" y="1268760"/>
            <a:ext cx="2520280" cy="1872208"/>
          </a:xfrm>
          <a:prstGeom prst="flowChart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ACS</a:t>
            </a:r>
          </a:p>
        </p:txBody>
      </p:sp>
      <p:sp>
        <p:nvSpPr>
          <p:cNvPr id="5" name="Flowchart: Alternate Process 4">
            <a:extLst>
              <a:ext uri="{FF2B5EF4-FFF2-40B4-BE49-F238E27FC236}">
                <a16:creationId xmlns:a16="http://schemas.microsoft.com/office/drawing/2014/main" id="{86F313C0-C520-4682-8942-2A17C12431E2}"/>
              </a:ext>
            </a:extLst>
          </p:cNvPr>
          <p:cNvSpPr/>
          <p:nvPr/>
        </p:nvSpPr>
        <p:spPr>
          <a:xfrm>
            <a:off x="2534811" y="2204864"/>
            <a:ext cx="1224136" cy="1728192"/>
          </a:xfrm>
          <a:prstGeom prst="flowChartAlternate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PAC</a:t>
            </a:r>
          </a:p>
        </p:txBody>
      </p:sp>
      <p:sp>
        <p:nvSpPr>
          <p:cNvPr id="6" name="Flowchart: Data 5">
            <a:extLst>
              <a:ext uri="{FF2B5EF4-FFF2-40B4-BE49-F238E27FC236}">
                <a16:creationId xmlns:a16="http://schemas.microsoft.com/office/drawing/2014/main" id="{59918CEE-214E-4F5D-98CC-B1CE36E2D9BB}"/>
              </a:ext>
            </a:extLst>
          </p:cNvPr>
          <p:cNvSpPr/>
          <p:nvPr/>
        </p:nvSpPr>
        <p:spPr>
          <a:xfrm>
            <a:off x="4438410" y="2890150"/>
            <a:ext cx="1152128" cy="1440160"/>
          </a:xfrm>
          <a:prstGeom prst="flowChartInputOutp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MSP</a:t>
            </a:r>
          </a:p>
        </p:txBody>
      </p:sp>
      <p:sp>
        <p:nvSpPr>
          <p:cNvPr id="7" name="Arrow: Pentagon 6">
            <a:extLst>
              <a:ext uri="{FF2B5EF4-FFF2-40B4-BE49-F238E27FC236}">
                <a16:creationId xmlns:a16="http://schemas.microsoft.com/office/drawing/2014/main" id="{021384D0-AFAA-4FD1-BFEC-B0A23C9862A3}"/>
              </a:ext>
            </a:extLst>
          </p:cNvPr>
          <p:cNvSpPr/>
          <p:nvPr/>
        </p:nvSpPr>
        <p:spPr>
          <a:xfrm>
            <a:off x="796193" y="3816575"/>
            <a:ext cx="1872208" cy="1152128"/>
          </a:xfrm>
          <a:prstGeom prst="homePlat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ACO</a:t>
            </a:r>
          </a:p>
        </p:txBody>
      </p:sp>
      <p:sp>
        <p:nvSpPr>
          <p:cNvPr id="8" name="Rectangle: Top Corners Snipped 7">
            <a:extLst>
              <a:ext uri="{FF2B5EF4-FFF2-40B4-BE49-F238E27FC236}">
                <a16:creationId xmlns:a16="http://schemas.microsoft.com/office/drawing/2014/main" id="{6D604DD8-7A33-41B8-9BFF-B1975A379E68}"/>
              </a:ext>
            </a:extLst>
          </p:cNvPr>
          <p:cNvSpPr/>
          <p:nvPr/>
        </p:nvSpPr>
        <p:spPr>
          <a:xfrm>
            <a:off x="5626600" y="3860975"/>
            <a:ext cx="1872208" cy="914400"/>
          </a:xfrm>
          <a:prstGeom prst="snip2Same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GP federations</a:t>
            </a:r>
          </a:p>
        </p:txBody>
      </p:sp>
      <p:sp>
        <p:nvSpPr>
          <p:cNvPr id="9" name="Rectangle: Single Corner Snipped 8">
            <a:extLst>
              <a:ext uri="{FF2B5EF4-FFF2-40B4-BE49-F238E27FC236}">
                <a16:creationId xmlns:a16="http://schemas.microsoft.com/office/drawing/2014/main" id="{3A22E039-FB97-4F2A-A153-02E7090BB9D9}"/>
              </a:ext>
            </a:extLst>
          </p:cNvPr>
          <p:cNvSpPr/>
          <p:nvPr/>
        </p:nvSpPr>
        <p:spPr>
          <a:xfrm>
            <a:off x="2534811" y="4149080"/>
            <a:ext cx="2253213" cy="1440160"/>
          </a:xfrm>
          <a:prstGeom prst="snip1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ICS</a:t>
            </a:r>
          </a:p>
        </p:txBody>
      </p:sp>
      <p:sp>
        <p:nvSpPr>
          <p:cNvPr id="11" name="Trapezoid 10">
            <a:extLst>
              <a:ext uri="{FF2B5EF4-FFF2-40B4-BE49-F238E27FC236}">
                <a16:creationId xmlns:a16="http://schemas.microsoft.com/office/drawing/2014/main" id="{29F47157-6F72-4769-920B-CE7431445550}"/>
              </a:ext>
            </a:extLst>
          </p:cNvPr>
          <p:cNvSpPr/>
          <p:nvPr/>
        </p:nvSpPr>
        <p:spPr>
          <a:xfrm>
            <a:off x="5914632" y="479426"/>
            <a:ext cx="1296144" cy="1010532"/>
          </a:xfrm>
          <a:prstGeom prst="trapezoi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CCG</a:t>
            </a:r>
          </a:p>
        </p:txBody>
      </p:sp>
      <p:sp>
        <p:nvSpPr>
          <p:cNvPr id="12" name="Flowchart: Process 11">
            <a:extLst>
              <a:ext uri="{FF2B5EF4-FFF2-40B4-BE49-F238E27FC236}">
                <a16:creationId xmlns:a16="http://schemas.microsoft.com/office/drawing/2014/main" id="{1041843E-E343-4441-9642-42C5AE7E7F71}"/>
              </a:ext>
            </a:extLst>
          </p:cNvPr>
          <p:cNvSpPr/>
          <p:nvPr/>
        </p:nvSpPr>
        <p:spPr>
          <a:xfrm>
            <a:off x="4726442" y="5085184"/>
            <a:ext cx="2077806" cy="720080"/>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Local authority </a:t>
            </a:r>
          </a:p>
        </p:txBody>
      </p:sp>
      <p:sp>
        <p:nvSpPr>
          <p:cNvPr id="13" name="Star: 7 Points 12">
            <a:extLst>
              <a:ext uri="{FF2B5EF4-FFF2-40B4-BE49-F238E27FC236}">
                <a16:creationId xmlns:a16="http://schemas.microsoft.com/office/drawing/2014/main" id="{1F1A4844-EB5D-47CA-BFFC-CEE805EA9CB5}"/>
              </a:ext>
            </a:extLst>
          </p:cNvPr>
          <p:cNvSpPr/>
          <p:nvPr/>
        </p:nvSpPr>
        <p:spPr>
          <a:xfrm>
            <a:off x="2213709" y="2179712"/>
            <a:ext cx="4104456" cy="2138463"/>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My project </a:t>
            </a:r>
          </a:p>
        </p:txBody>
      </p:sp>
    </p:spTree>
    <p:extLst>
      <p:ext uri="{BB962C8B-B14F-4D97-AF65-F5344CB8AC3E}">
        <p14:creationId xmlns:p14="http://schemas.microsoft.com/office/powerpoint/2010/main" val="3324758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A0545E-C461-467B-B082-780E72EAFD37}"/>
              </a:ext>
            </a:extLst>
          </p:cNvPr>
          <p:cNvSpPr>
            <a:spLocks noGrp="1"/>
          </p:cNvSpPr>
          <p:nvPr>
            <p:ph type="sldNum" sz="quarter" idx="12"/>
          </p:nvPr>
        </p:nvSpPr>
        <p:spPr/>
        <p:txBody>
          <a:bodyPr/>
          <a:lstStyle/>
          <a:p>
            <a:fld id="{D2F00A1B-C313-4C62-9BE1-33E7C54B9811}" type="slidenum">
              <a:rPr lang="en-GB" smtClean="0"/>
              <a:t>30</a:t>
            </a:fld>
            <a:endParaRPr lang="en-GB"/>
          </a:p>
        </p:txBody>
      </p:sp>
      <p:pic>
        <p:nvPicPr>
          <p:cNvPr id="3" name="Picture 2">
            <a:extLst>
              <a:ext uri="{FF2B5EF4-FFF2-40B4-BE49-F238E27FC236}">
                <a16:creationId xmlns:a16="http://schemas.microsoft.com/office/drawing/2014/main" id="{0BE79FDF-A146-4AB5-8224-CE23E740AF0E}"/>
              </a:ext>
            </a:extLst>
          </p:cNvPr>
          <p:cNvPicPr>
            <a:picLocks noChangeAspect="1"/>
          </p:cNvPicPr>
          <p:nvPr/>
        </p:nvPicPr>
        <p:blipFill>
          <a:blip r:embed="rId2"/>
          <a:stretch>
            <a:fillRect/>
          </a:stretch>
        </p:blipFill>
        <p:spPr>
          <a:xfrm>
            <a:off x="-540568" y="764704"/>
            <a:ext cx="10366786" cy="5832648"/>
          </a:xfrm>
          <a:prstGeom prst="rect">
            <a:avLst/>
          </a:prstGeom>
        </p:spPr>
      </p:pic>
    </p:spTree>
    <p:extLst>
      <p:ext uri="{BB962C8B-B14F-4D97-AF65-F5344CB8AC3E}">
        <p14:creationId xmlns:p14="http://schemas.microsoft.com/office/powerpoint/2010/main" val="2657025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data sources nationally?</a:t>
            </a:r>
          </a:p>
        </p:txBody>
      </p:sp>
      <p:sp>
        <p:nvSpPr>
          <p:cNvPr id="3" name="Content Placeholder 2"/>
          <p:cNvSpPr>
            <a:spLocks noGrp="1"/>
          </p:cNvSpPr>
          <p:nvPr>
            <p:ph idx="1"/>
          </p:nvPr>
        </p:nvSpPr>
        <p:spPr/>
        <p:txBody>
          <a:bodyPr/>
          <a:lstStyle/>
          <a:p>
            <a:r>
              <a:rPr lang="en-GB" dirty="0"/>
              <a:t>NICE/ BTS/SIGN guidelines</a:t>
            </a:r>
          </a:p>
          <a:p>
            <a:r>
              <a:rPr lang="en-GB" dirty="0"/>
              <a:t>NICE/BTS Quality standards</a:t>
            </a:r>
          </a:p>
          <a:p>
            <a:r>
              <a:rPr lang="en-GB" dirty="0"/>
              <a:t>National reports: </a:t>
            </a:r>
          </a:p>
          <a:p>
            <a:pPr lvl="1"/>
            <a:r>
              <a:rPr lang="en-GB" dirty="0"/>
              <a:t>All party parliamentary group report into respiratory deaths (June 2014) </a:t>
            </a:r>
          </a:p>
          <a:p>
            <a:pPr lvl="1"/>
            <a:r>
              <a:rPr lang="en-GB" dirty="0"/>
              <a:t>National Review of Asthma Deaths (May 2014)</a:t>
            </a:r>
          </a:p>
          <a:p>
            <a:r>
              <a:rPr lang="en-GB" dirty="0"/>
              <a:t>The Battle for Breath - BLF</a:t>
            </a:r>
          </a:p>
          <a:p>
            <a:pPr marL="0" indent="0">
              <a:buNone/>
            </a:pPr>
            <a:r>
              <a:rPr lang="en-GB" dirty="0">
                <a:solidFill>
                  <a:srgbClr val="FF0000"/>
                </a:solidFill>
              </a:rPr>
              <a:t>~~~~~~~~~~~~~~~~~~~~~~~~~~~~~~~~</a:t>
            </a:r>
          </a:p>
          <a:p>
            <a:r>
              <a:rPr lang="en-GB" dirty="0"/>
              <a:t>NHS outcomes framework / Public health outcomes framework</a:t>
            </a:r>
          </a:p>
          <a:p>
            <a:r>
              <a:rPr lang="en-GB" dirty="0">
                <a:solidFill>
                  <a:srgbClr val="FF0000"/>
                </a:solidFill>
              </a:rPr>
              <a:t>National COPD audit </a:t>
            </a:r>
          </a:p>
          <a:p>
            <a:r>
              <a:rPr lang="en-GB" dirty="0"/>
              <a:t>Respiratory Atlas of Variation</a:t>
            </a:r>
          </a:p>
          <a:p>
            <a:r>
              <a:rPr lang="en-GB" dirty="0"/>
              <a:t>NHS </a:t>
            </a:r>
            <a:r>
              <a:rPr lang="en-GB" dirty="0" err="1"/>
              <a:t>RightCare</a:t>
            </a:r>
            <a:r>
              <a:rPr lang="en-GB" dirty="0"/>
              <a:t> COPD pathway </a:t>
            </a:r>
          </a:p>
          <a:p>
            <a:r>
              <a:rPr lang="en-GB" dirty="0"/>
              <a:t>Compare your care - </a:t>
            </a:r>
            <a:r>
              <a:rPr lang="en-GB" dirty="0" err="1"/>
              <a:t>AsthmaUK</a:t>
            </a:r>
            <a:endParaRPr lang="en-GB" dirty="0"/>
          </a:p>
          <a:p>
            <a:pPr marL="723900" lvl="1" indent="0">
              <a:buNone/>
            </a:pPr>
            <a:endParaRPr lang="en-GB" dirty="0"/>
          </a:p>
        </p:txBody>
      </p:sp>
      <p:sp>
        <p:nvSpPr>
          <p:cNvPr id="4" name="Slide Number Placeholder 3"/>
          <p:cNvSpPr>
            <a:spLocks noGrp="1"/>
          </p:cNvSpPr>
          <p:nvPr>
            <p:ph type="sldNum" sz="quarter" idx="10"/>
          </p:nvPr>
        </p:nvSpPr>
        <p:spPr/>
        <p:txBody>
          <a:bodyPr/>
          <a:lstStyle/>
          <a:p>
            <a:fld id="{F9B423B6-7F10-4534-BD46-8A00D1AA194F}" type="slidenum">
              <a:rPr lang="en-US" smtClean="0"/>
              <a:pPr/>
              <a:t>31</a:t>
            </a:fld>
            <a:endParaRPr lang="en-US" dirty="0"/>
          </a:p>
        </p:txBody>
      </p:sp>
    </p:spTree>
    <p:extLst>
      <p:ext uri="{BB962C8B-B14F-4D97-AF65-F5344CB8AC3E}">
        <p14:creationId xmlns:p14="http://schemas.microsoft.com/office/powerpoint/2010/main" val="1115728536"/>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EF7A48-1447-465F-8332-BF53E24DC712}"/>
              </a:ext>
            </a:extLst>
          </p:cNvPr>
          <p:cNvSpPr>
            <a:spLocks noGrp="1"/>
          </p:cNvSpPr>
          <p:nvPr>
            <p:ph type="sldNum" sz="quarter" idx="12"/>
          </p:nvPr>
        </p:nvSpPr>
        <p:spPr/>
        <p:txBody>
          <a:bodyPr/>
          <a:lstStyle/>
          <a:p>
            <a:fld id="{D2F00A1B-C313-4C62-9BE1-33E7C54B9811}" type="slidenum">
              <a:rPr lang="en-GB" smtClean="0"/>
              <a:t>32</a:t>
            </a:fld>
            <a:endParaRPr lang="en-GB"/>
          </a:p>
        </p:txBody>
      </p:sp>
      <p:pic>
        <p:nvPicPr>
          <p:cNvPr id="3" name="Picture 2">
            <a:extLst>
              <a:ext uri="{FF2B5EF4-FFF2-40B4-BE49-F238E27FC236}">
                <a16:creationId xmlns:a16="http://schemas.microsoft.com/office/drawing/2014/main" id="{0CF4304B-1E29-4F63-A4BD-C3D3ED51B32D}"/>
              </a:ext>
            </a:extLst>
          </p:cNvPr>
          <p:cNvPicPr>
            <a:picLocks noChangeAspect="1"/>
          </p:cNvPicPr>
          <p:nvPr/>
        </p:nvPicPr>
        <p:blipFill>
          <a:blip r:embed="rId2"/>
          <a:stretch>
            <a:fillRect/>
          </a:stretch>
        </p:blipFill>
        <p:spPr>
          <a:xfrm>
            <a:off x="195263" y="1221981"/>
            <a:ext cx="7329066" cy="5478856"/>
          </a:xfrm>
          <a:prstGeom prst="rect">
            <a:avLst/>
          </a:prstGeom>
        </p:spPr>
      </p:pic>
      <p:sp>
        <p:nvSpPr>
          <p:cNvPr id="4" name="Rectangle 3">
            <a:extLst>
              <a:ext uri="{FF2B5EF4-FFF2-40B4-BE49-F238E27FC236}">
                <a16:creationId xmlns:a16="http://schemas.microsoft.com/office/drawing/2014/main" id="{621FB7FA-F2DC-4527-A5BA-35CC01DF9DE0}"/>
              </a:ext>
            </a:extLst>
          </p:cNvPr>
          <p:cNvSpPr/>
          <p:nvPr/>
        </p:nvSpPr>
        <p:spPr>
          <a:xfrm>
            <a:off x="107504" y="621333"/>
            <a:ext cx="727280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Diagnosis data – from National COPD audit in primary care</a:t>
            </a:r>
          </a:p>
        </p:txBody>
      </p:sp>
    </p:spTree>
    <p:extLst>
      <p:ext uri="{BB962C8B-B14F-4D97-AF65-F5344CB8AC3E}">
        <p14:creationId xmlns:p14="http://schemas.microsoft.com/office/powerpoint/2010/main" val="2821383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5BBCD6-85EE-44C3-BB60-B8057517B1CA}"/>
              </a:ext>
            </a:extLst>
          </p:cNvPr>
          <p:cNvSpPr>
            <a:spLocks noGrp="1"/>
          </p:cNvSpPr>
          <p:nvPr>
            <p:ph type="sldNum" sz="quarter" idx="12"/>
          </p:nvPr>
        </p:nvSpPr>
        <p:spPr/>
        <p:txBody>
          <a:bodyPr/>
          <a:lstStyle/>
          <a:p>
            <a:fld id="{D2F00A1B-C313-4C62-9BE1-33E7C54B9811}" type="slidenum">
              <a:rPr lang="en-GB" smtClean="0"/>
              <a:t>33</a:t>
            </a:fld>
            <a:endParaRPr lang="en-GB"/>
          </a:p>
        </p:txBody>
      </p:sp>
      <p:pic>
        <p:nvPicPr>
          <p:cNvPr id="3" name="Picture 2">
            <a:extLst>
              <a:ext uri="{FF2B5EF4-FFF2-40B4-BE49-F238E27FC236}">
                <a16:creationId xmlns:a16="http://schemas.microsoft.com/office/drawing/2014/main" id="{46F2F9FF-CBDF-4A05-A06D-C92188240DAB}"/>
              </a:ext>
            </a:extLst>
          </p:cNvPr>
          <p:cNvPicPr>
            <a:picLocks noChangeAspect="1"/>
          </p:cNvPicPr>
          <p:nvPr/>
        </p:nvPicPr>
        <p:blipFill>
          <a:blip r:embed="rId2"/>
          <a:stretch>
            <a:fillRect/>
          </a:stretch>
        </p:blipFill>
        <p:spPr>
          <a:xfrm>
            <a:off x="179512" y="1124744"/>
            <a:ext cx="7480300" cy="5478642"/>
          </a:xfrm>
          <a:prstGeom prst="rect">
            <a:avLst/>
          </a:prstGeom>
        </p:spPr>
      </p:pic>
      <p:sp>
        <p:nvSpPr>
          <p:cNvPr id="4" name="Arrow: Down 3">
            <a:extLst>
              <a:ext uri="{FF2B5EF4-FFF2-40B4-BE49-F238E27FC236}">
                <a16:creationId xmlns:a16="http://schemas.microsoft.com/office/drawing/2014/main" id="{AF42683C-F90E-4316-926F-B8AD6CF7FC49}"/>
              </a:ext>
            </a:extLst>
          </p:cNvPr>
          <p:cNvSpPr/>
          <p:nvPr/>
        </p:nvSpPr>
        <p:spPr>
          <a:xfrm rot="3649142">
            <a:off x="7335776" y="3900534"/>
            <a:ext cx="648072" cy="151216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4D0F1DA-C23C-454F-96B5-7F687E089238}"/>
              </a:ext>
            </a:extLst>
          </p:cNvPr>
          <p:cNvSpPr/>
          <p:nvPr/>
        </p:nvSpPr>
        <p:spPr>
          <a:xfrm>
            <a:off x="179512" y="441325"/>
            <a:ext cx="727280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Deprivation data – from National COPD audit in primary care</a:t>
            </a:r>
          </a:p>
        </p:txBody>
      </p:sp>
    </p:spTree>
    <p:extLst>
      <p:ext uri="{BB962C8B-B14F-4D97-AF65-F5344CB8AC3E}">
        <p14:creationId xmlns:p14="http://schemas.microsoft.com/office/powerpoint/2010/main" val="3154641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70F6C5-B18B-4AA1-A6B8-41BEE6206C70}"/>
              </a:ext>
            </a:extLst>
          </p:cNvPr>
          <p:cNvSpPr>
            <a:spLocks noGrp="1"/>
          </p:cNvSpPr>
          <p:nvPr>
            <p:ph type="sldNum" sz="quarter" idx="12"/>
          </p:nvPr>
        </p:nvSpPr>
        <p:spPr/>
        <p:txBody>
          <a:bodyPr/>
          <a:lstStyle/>
          <a:p>
            <a:fld id="{D2F00A1B-C313-4C62-9BE1-33E7C54B9811}" type="slidenum">
              <a:rPr lang="en-GB" smtClean="0"/>
              <a:t>34</a:t>
            </a:fld>
            <a:endParaRPr lang="en-GB"/>
          </a:p>
        </p:txBody>
      </p:sp>
      <p:pic>
        <p:nvPicPr>
          <p:cNvPr id="3" name="Picture 2">
            <a:extLst>
              <a:ext uri="{FF2B5EF4-FFF2-40B4-BE49-F238E27FC236}">
                <a16:creationId xmlns:a16="http://schemas.microsoft.com/office/drawing/2014/main" id="{0E436524-84C3-47EE-8162-B016EAC42D2F}"/>
              </a:ext>
            </a:extLst>
          </p:cNvPr>
          <p:cNvPicPr>
            <a:picLocks noChangeAspect="1"/>
          </p:cNvPicPr>
          <p:nvPr/>
        </p:nvPicPr>
        <p:blipFill>
          <a:blip r:embed="rId2"/>
          <a:stretch>
            <a:fillRect/>
          </a:stretch>
        </p:blipFill>
        <p:spPr>
          <a:xfrm>
            <a:off x="323528" y="1258415"/>
            <a:ext cx="7344816" cy="5484765"/>
          </a:xfrm>
          <a:prstGeom prst="rect">
            <a:avLst/>
          </a:prstGeom>
        </p:spPr>
      </p:pic>
      <p:sp>
        <p:nvSpPr>
          <p:cNvPr id="5" name="Rectangle 4">
            <a:extLst>
              <a:ext uri="{FF2B5EF4-FFF2-40B4-BE49-F238E27FC236}">
                <a16:creationId xmlns:a16="http://schemas.microsoft.com/office/drawing/2014/main" id="{AA478FA8-E2E4-458B-AE06-52CBCA4EC6CA}"/>
              </a:ext>
            </a:extLst>
          </p:cNvPr>
          <p:cNvSpPr/>
          <p:nvPr/>
        </p:nvSpPr>
        <p:spPr>
          <a:xfrm>
            <a:off x="107504" y="621333"/>
            <a:ext cx="727280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Co-morbidity data – from National COPD audit in primary care</a:t>
            </a:r>
          </a:p>
        </p:txBody>
      </p:sp>
      <p:sp>
        <p:nvSpPr>
          <p:cNvPr id="6" name="Arrow: Down 5">
            <a:extLst>
              <a:ext uri="{FF2B5EF4-FFF2-40B4-BE49-F238E27FC236}">
                <a16:creationId xmlns:a16="http://schemas.microsoft.com/office/drawing/2014/main" id="{98D01B8E-974D-4375-9FED-EEFABD1C669C}"/>
              </a:ext>
            </a:extLst>
          </p:cNvPr>
          <p:cNvSpPr/>
          <p:nvPr/>
        </p:nvSpPr>
        <p:spPr>
          <a:xfrm rot="3649142">
            <a:off x="7344308" y="1452262"/>
            <a:ext cx="648072" cy="151216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0562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6837363" cy="1079500"/>
          </a:xfrm>
        </p:spPr>
        <p:txBody>
          <a:bodyPr/>
          <a:lstStyle/>
          <a:p>
            <a:r>
              <a:rPr lang="en-GB" dirty="0"/>
              <a:t>What are the data sources nationally?</a:t>
            </a:r>
          </a:p>
        </p:txBody>
      </p:sp>
      <p:sp>
        <p:nvSpPr>
          <p:cNvPr id="3" name="Content Placeholder 2"/>
          <p:cNvSpPr>
            <a:spLocks noGrp="1"/>
          </p:cNvSpPr>
          <p:nvPr>
            <p:ph idx="1"/>
          </p:nvPr>
        </p:nvSpPr>
        <p:spPr/>
        <p:txBody>
          <a:bodyPr/>
          <a:lstStyle/>
          <a:p>
            <a:r>
              <a:rPr lang="en-GB" dirty="0"/>
              <a:t>NICE/ BTS/SIGN guidelines</a:t>
            </a:r>
          </a:p>
          <a:p>
            <a:r>
              <a:rPr lang="en-GB" dirty="0"/>
              <a:t>NICE/BTS Quality standards</a:t>
            </a:r>
          </a:p>
          <a:p>
            <a:r>
              <a:rPr lang="en-GB" dirty="0"/>
              <a:t>National reports: </a:t>
            </a:r>
          </a:p>
          <a:p>
            <a:pPr lvl="1"/>
            <a:r>
              <a:rPr lang="en-GB" dirty="0"/>
              <a:t>All party parliamentary group report into respiratory deaths (June 2014) </a:t>
            </a:r>
          </a:p>
          <a:p>
            <a:pPr lvl="1"/>
            <a:r>
              <a:rPr lang="en-GB" dirty="0"/>
              <a:t>National Review of Asthma Deaths (May 2014)</a:t>
            </a:r>
          </a:p>
          <a:p>
            <a:r>
              <a:rPr lang="en-GB" dirty="0"/>
              <a:t>The Battle for Breath - BLF</a:t>
            </a:r>
          </a:p>
          <a:p>
            <a:pPr marL="0" indent="0">
              <a:buNone/>
            </a:pPr>
            <a:r>
              <a:rPr lang="en-GB" dirty="0">
                <a:solidFill>
                  <a:srgbClr val="FF0000"/>
                </a:solidFill>
              </a:rPr>
              <a:t>~~~~~~~~~~~~~~~~~~~~~~~~~~~~~~~~</a:t>
            </a:r>
          </a:p>
          <a:p>
            <a:r>
              <a:rPr lang="en-GB" dirty="0"/>
              <a:t>NHS outcomes framework / Public health outcomes framework</a:t>
            </a:r>
          </a:p>
          <a:p>
            <a:r>
              <a:rPr lang="en-GB" dirty="0"/>
              <a:t>National COPD audit </a:t>
            </a:r>
          </a:p>
          <a:p>
            <a:r>
              <a:rPr lang="en-GB" dirty="0"/>
              <a:t>Respiratory Atlas of Variation</a:t>
            </a:r>
          </a:p>
          <a:p>
            <a:r>
              <a:rPr lang="en-GB" dirty="0">
                <a:solidFill>
                  <a:srgbClr val="FF0000"/>
                </a:solidFill>
              </a:rPr>
              <a:t>NHS </a:t>
            </a:r>
            <a:r>
              <a:rPr lang="en-GB" dirty="0" err="1">
                <a:solidFill>
                  <a:srgbClr val="FF0000"/>
                </a:solidFill>
              </a:rPr>
              <a:t>RightCare</a:t>
            </a:r>
            <a:r>
              <a:rPr lang="en-GB" dirty="0">
                <a:solidFill>
                  <a:srgbClr val="FF0000"/>
                </a:solidFill>
              </a:rPr>
              <a:t> COPD pathway </a:t>
            </a:r>
          </a:p>
          <a:p>
            <a:r>
              <a:rPr lang="en-GB" dirty="0"/>
              <a:t>Compare your care - </a:t>
            </a:r>
            <a:r>
              <a:rPr lang="en-GB" dirty="0" err="1"/>
              <a:t>AsthmaUK</a:t>
            </a:r>
            <a:endParaRPr lang="en-GB" dirty="0"/>
          </a:p>
          <a:p>
            <a:pPr marL="723900" lvl="1" indent="0">
              <a:buNone/>
            </a:pPr>
            <a:endParaRPr lang="en-GB" dirty="0"/>
          </a:p>
        </p:txBody>
      </p:sp>
      <p:sp>
        <p:nvSpPr>
          <p:cNvPr id="4" name="Slide Number Placeholder 3"/>
          <p:cNvSpPr>
            <a:spLocks noGrp="1"/>
          </p:cNvSpPr>
          <p:nvPr>
            <p:ph type="sldNum" sz="quarter" idx="10"/>
          </p:nvPr>
        </p:nvSpPr>
        <p:spPr/>
        <p:txBody>
          <a:bodyPr/>
          <a:lstStyle/>
          <a:p>
            <a:fld id="{F9B423B6-7F10-4534-BD46-8A00D1AA194F}" type="slidenum">
              <a:rPr lang="en-US" smtClean="0"/>
              <a:pPr/>
              <a:t>35</a:t>
            </a:fld>
            <a:endParaRPr lang="en-US" dirty="0"/>
          </a:p>
        </p:txBody>
      </p:sp>
    </p:spTree>
    <p:extLst>
      <p:ext uri="{BB962C8B-B14F-4D97-AF65-F5344CB8AC3E}">
        <p14:creationId xmlns:p14="http://schemas.microsoft.com/office/powerpoint/2010/main" val="896457394"/>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35BD07-1DD9-4552-A5B9-A17FEE6743F4}"/>
              </a:ext>
            </a:extLst>
          </p:cNvPr>
          <p:cNvSpPr>
            <a:spLocks noGrp="1"/>
          </p:cNvSpPr>
          <p:nvPr>
            <p:ph type="sldNum" sz="quarter" idx="12"/>
          </p:nvPr>
        </p:nvSpPr>
        <p:spPr/>
        <p:txBody>
          <a:bodyPr/>
          <a:lstStyle/>
          <a:p>
            <a:fld id="{D2F00A1B-C313-4C62-9BE1-33E7C54B9811}" type="slidenum">
              <a:rPr lang="en-GB" smtClean="0"/>
              <a:t>36</a:t>
            </a:fld>
            <a:endParaRPr lang="en-GB"/>
          </a:p>
        </p:txBody>
      </p:sp>
      <p:pic>
        <p:nvPicPr>
          <p:cNvPr id="3" name="Picture 2">
            <a:extLst>
              <a:ext uri="{FF2B5EF4-FFF2-40B4-BE49-F238E27FC236}">
                <a16:creationId xmlns:a16="http://schemas.microsoft.com/office/drawing/2014/main" id="{8E60AB94-4034-4F10-9246-03B82F31FB76}"/>
              </a:ext>
            </a:extLst>
          </p:cNvPr>
          <p:cNvPicPr>
            <a:picLocks noChangeAspect="1"/>
          </p:cNvPicPr>
          <p:nvPr/>
        </p:nvPicPr>
        <p:blipFill>
          <a:blip r:embed="rId2"/>
          <a:stretch>
            <a:fillRect/>
          </a:stretch>
        </p:blipFill>
        <p:spPr>
          <a:xfrm>
            <a:off x="4762" y="28575"/>
            <a:ext cx="9134475" cy="6800850"/>
          </a:xfrm>
          <a:prstGeom prst="rect">
            <a:avLst/>
          </a:prstGeom>
        </p:spPr>
      </p:pic>
    </p:spTree>
    <p:extLst>
      <p:ext uri="{BB962C8B-B14F-4D97-AF65-F5344CB8AC3E}">
        <p14:creationId xmlns:p14="http://schemas.microsoft.com/office/powerpoint/2010/main" val="1610258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6" name="Content Placeholder 5"/>
          <p:cNvPicPr>
            <a:picLocks noGrp="1" noChangeAspect="1"/>
          </p:cNvPicPr>
          <p:nvPr>
            <p:ph sz="quarter" idx="13"/>
          </p:nvPr>
        </p:nvPicPr>
        <p:blipFill>
          <a:blip r:embed="rId2" cstate="hqprint">
            <a:extLst>
              <a:ext uri="{28A0092B-C50C-407E-A947-70E740481C1C}">
                <a14:useLocalDpi xmlns:a14="http://schemas.microsoft.com/office/drawing/2010/main"/>
              </a:ext>
            </a:extLst>
          </a:blip>
          <a:stretch>
            <a:fillRect/>
          </a:stretch>
        </p:blipFill>
        <p:spPr>
          <a:xfrm>
            <a:off x="107504" y="98916"/>
            <a:ext cx="10585176" cy="6467611"/>
          </a:xfrm>
        </p:spPr>
      </p:pic>
      <p:sp>
        <p:nvSpPr>
          <p:cNvPr id="5" name="Text Placeholder 4"/>
          <p:cNvSpPr>
            <a:spLocks noGrp="1"/>
          </p:cNvSpPr>
          <p:nvPr>
            <p:ph type="body" sz="quarter" idx="18"/>
          </p:nvPr>
        </p:nvSpPr>
        <p:spPr/>
        <p:txBody>
          <a:bodyPr/>
          <a:lstStyle/>
          <a:p>
            <a:endParaRPr lang="en-US" dirty="0"/>
          </a:p>
        </p:txBody>
      </p:sp>
      <p:sp>
        <p:nvSpPr>
          <p:cNvPr id="2" name="Slide Number Placeholder 1"/>
          <p:cNvSpPr>
            <a:spLocks noGrp="1"/>
          </p:cNvSpPr>
          <p:nvPr>
            <p:ph type="sldNum" sz="quarter" idx="16"/>
          </p:nvPr>
        </p:nvSpPr>
        <p:spPr/>
        <p:txBody>
          <a:bodyPr/>
          <a:lstStyle/>
          <a:p>
            <a:fld id="{2B74B37C-A317-A64D-9108-71F86125E193}" type="slidenum">
              <a:rPr lang="en-US" smtClean="0"/>
              <a:pPr/>
              <a:t>37</a:t>
            </a:fld>
            <a:endParaRPr lang="en-US" dirty="0"/>
          </a:p>
        </p:txBody>
      </p:sp>
    </p:spTree>
    <p:extLst>
      <p:ext uri="{BB962C8B-B14F-4D97-AF65-F5344CB8AC3E}">
        <p14:creationId xmlns:p14="http://schemas.microsoft.com/office/powerpoint/2010/main" val="2060964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A07CE9-B50C-4368-BA06-CAAEBD6F5F56}"/>
              </a:ext>
            </a:extLst>
          </p:cNvPr>
          <p:cNvSpPr>
            <a:spLocks noGrp="1"/>
          </p:cNvSpPr>
          <p:nvPr>
            <p:ph type="sldNum" sz="quarter" idx="12"/>
          </p:nvPr>
        </p:nvSpPr>
        <p:spPr/>
        <p:txBody>
          <a:bodyPr/>
          <a:lstStyle/>
          <a:p>
            <a:fld id="{D2F00A1B-C313-4C62-9BE1-33E7C54B9811}" type="slidenum">
              <a:rPr lang="en-GB" smtClean="0"/>
              <a:t>38</a:t>
            </a:fld>
            <a:endParaRPr lang="en-GB"/>
          </a:p>
        </p:txBody>
      </p:sp>
      <p:pic>
        <p:nvPicPr>
          <p:cNvPr id="3" name="Picture 2">
            <a:extLst>
              <a:ext uri="{FF2B5EF4-FFF2-40B4-BE49-F238E27FC236}">
                <a16:creationId xmlns:a16="http://schemas.microsoft.com/office/drawing/2014/main" id="{0D9DC8C2-D90D-4783-8FE0-D0FA252C8556}"/>
              </a:ext>
            </a:extLst>
          </p:cNvPr>
          <p:cNvPicPr>
            <a:picLocks noChangeAspect="1"/>
          </p:cNvPicPr>
          <p:nvPr/>
        </p:nvPicPr>
        <p:blipFill>
          <a:blip r:embed="rId2"/>
          <a:stretch>
            <a:fillRect/>
          </a:stretch>
        </p:blipFill>
        <p:spPr>
          <a:xfrm>
            <a:off x="179511" y="116632"/>
            <a:ext cx="8736971" cy="6552728"/>
          </a:xfrm>
          <a:prstGeom prst="rect">
            <a:avLst/>
          </a:prstGeom>
        </p:spPr>
      </p:pic>
      <p:sp>
        <p:nvSpPr>
          <p:cNvPr id="4" name="Rectangle 3">
            <a:extLst>
              <a:ext uri="{FF2B5EF4-FFF2-40B4-BE49-F238E27FC236}">
                <a16:creationId xmlns:a16="http://schemas.microsoft.com/office/drawing/2014/main" id="{7A1CB3FE-DCE6-4C1F-83CC-DE0ABDA1590B}"/>
              </a:ext>
            </a:extLst>
          </p:cNvPr>
          <p:cNvSpPr/>
          <p:nvPr/>
        </p:nvSpPr>
        <p:spPr>
          <a:xfrm>
            <a:off x="184360" y="116632"/>
            <a:ext cx="763284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NHS Atlas of variation  - respiratory   (</a:t>
            </a:r>
            <a:r>
              <a:rPr lang="en-GB" dirty="0" err="1">
                <a:solidFill>
                  <a:schemeClr val="bg1"/>
                </a:solidFill>
              </a:rPr>
              <a:t>RightCare</a:t>
            </a:r>
            <a:r>
              <a:rPr lang="en-GB" dirty="0">
                <a:solidFill>
                  <a:schemeClr val="bg1"/>
                </a:solidFill>
              </a:rPr>
              <a:t>) 2015 </a:t>
            </a:r>
          </a:p>
        </p:txBody>
      </p:sp>
    </p:spTree>
    <p:extLst>
      <p:ext uri="{BB962C8B-B14F-4D97-AF65-F5344CB8AC3E}">
        <p14:creationId xmlns:p14="http://schemas.microsoft.com/office/powerpoint/2010/main" val="1508568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 clever with numbers </a:t>
            </a:r>
          </a:p>
        </p:txBody>
      </p:sp>
      <p:sp>
        <p:nvSpPr>
          <p:cNvPr id="3" name="Content Placeholder 2"/>
          <p:cNvSpPr>
            <a:spLocks noGrp="1"/>
          </p:cNvSpPr>
          <p:nvPr>
            <p:ph idx="1"/>
          </p:nvPr>
        </p:nvSpPr>
        <p:spPr/>
        <p:txBody>
          <a:bodyPr/>
          <a:lstStyle/>
          <a:p>
            <a:r>
              <a:rPr lang="en-GB" sz="2400" dirty="0"/>
              <a:t>1000 people a year in England die from asthma</a:t>
            </a:r>
          </a:p>
          <a:p>
            <a:r>
              <a:rPr lang="en-GB" sz="2400" dirty="0"/>
              <a:t>10-12% of children have asthma </a:t>
            </a:r>
          </a:p>
          <a:p>
            <a:endParaRPr lang="en-GB" sz="2400" dirty="0"/>
          </a:p>
          <a:p>
            <a:r>
              <a:rPr lang="en-GB" sz="2400" dirty="0"/>
              <a:t>3 people die from asthma every day</a:t>
            </a:r>
          </a:p>
          <a:p>
            <a:r>
              <a:rPr lang="en-GB" sz="2400" dirty="0"/>
              <a:t>1 person dies every 8 hours</a:t>
            </a:r>
          </a:p>
          <a:p>
            <a:r>
              <a:rPr lang="en-GB" sz="2400" dirty="0"/>
              <a:t>In every classroom there may be 3-4 children with asthma</a:t>
            </a:r>
          </a:p>
          <a:p>
            <a:r>
              <a:rPr lang="en-GB" sz="2400" dirty="0"/>
              <a:t>In a school of 1000 children, there may be 100 children with asthma</a:t>
            </a:r>
          </a:p>
          <a:p>
            <a:pPr marL="0" indent="0">
              <a:buNone/>
            </a:pPr>
            <a:endParaRPr lang="en-GB" sz="2400" dirty="0"/>
          </a:p>
          <a:p>
            <a:endParaRPr lang="en-GB" sz="2400" dirty="0"/>
          </a:p>
          <a:p>
            <a:endParaRPr lang="en-GB" sz="2400" dirty="0"/>
          </a:p>
          <a:p>
            <a:pPr marL="0" indent="0">
              <a:buNone/>
            </a:pPr>
            <a:endParaRPr lang="en-GB" dirty="0"/>
          </a:p>
        </p:txBody>
      </p:sp>
      <p:sp>
        <p:nvSpPr>
          <p:cNvPr id="4" name="Slide Number Placeholder 3"/>
          <p:cNvSpPr>
            <a:spLocks noGrp="1"/>
          </p:cNvSpPr>
          <p:nvPr>
            <p:ph type="sldNum" sz="quarter" idx="10"/>
          </p:nvPr>
        </p:nvSpPr>
        <p:spPr/>
        <p:txBody>
          <a:bodyPr/>
          <a:lstStyle/>
          <a:p>
            <a:fld id="{F9B423B6-7F10-4534-BD46-8A00D1AA194F}" type="slidenum">
              <a:rPr lang="en-US" smtClean="0"/>
              <a:pPr/>
              <a:t>39</a:t>
            </a:fld>
            <a:endParaRPr lang="en-US"/>
          </a:p>
        </p:txBody>
      </p:sp>
    </p:spTree>
    <p:extLst>
      <p:ext uri="{BB962C8B-B14F-4D97-AF65-F5344CB8AC3E}">
        <p14:creationId xmlns:p14="http://schemas.microsoft.com/office/powerpoint/2010/main" val="171595944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sz="2800" dirty="0"/>
              <a:t>Understanding your environment will help you to make your project relevant</a:t>
            </a:r>
          </a:p>
          <a:p>
            <a:r>
              <a:rPr lang="en-GB" sz="2800" dirty="0"/>
              <a:t>Find out what is important locally</a:t>
            </a:r>
          </a:p>
          <a:p>
            <a:r>
              <a:rPr lang="en-GB" sz="2800" dirty="0"/>
              <a:t>Link to existing agendas</a:t>
            </a:r>
          </a:p>
          <a:p>
            <a:r>
              <a:rPr lang="en-GB" sz="2800" dirty="0"/>
              <a:t>Tailor your project to local situation</a:t>
            </a:r>
          </a:p>
        </p:txBody>
      </p:sp>
      <p:sp>
        <p:nvSpPr>
          <p:cNvPr id="6" name="Text Box 2"/>
          <p:cNvSpPr txBox="1">
            <a:spLocks noChangeArrowheads="1"/>
          </p:cNvSpPr>
          <p:nvPr/>
        </p:nvSpPr>
        <p:spPr bwMode="auto">
          <a:xfrm>
            <a:off x="206375" y="314325"/>
            <a:ext cx="6669881" cy="107721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defRPr/>
            </a:pPr>
            <a:r>
              <a:rPr lang="en-GB" sz="3200" dirty="0"/>
              <a:t>Overview</a:t>
            </a:r>
          </a:p>
          <a:p>
            <a:pPr>
              <a:defRPr/>
            </a:pPr>
            <a:endParaRPr lang="en-GB" sz="3200" dirty="0"/>
          </a:p>
        </p:txBody>
      </p:sp>
    </p:spTree>
    <p:extLst>
      <p:ext uri="{BB962C8B-B14F-4D97-AF65-F5344CB8AC3E}">
        <p14:creationId xmlns:p14="http://schemas.microsoft.com/office/powerpoint/2010/main" val="4223162020"/>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 clever with numbers </a:t>
            </a:r>
          </a:p>
        </p:txBody>
      </p:sp>
      <p:sp>
        <p:nvSpPr>
          <p:cNvPr id="3" name="Content Placeholder 2"/>
          <p:cNvSpPr>
            <a:spLocks noGrp="1"/>
          </p:cNvSpPr>
          <p:nvPr>
            <p:ph idx="1"/>
          </p:nvPr>
        </p:nvSpPr>
        <p:spPr/>
        <p:txBody>
          <a:bodyPr/>
          <a:lstStyle/>
          <a:p>
            <a:r>
              <a:rPr lang="en-GB" sz="2000" dirty="0"/>
              <a:t>There are 94,000 admissions a year for COPD every year</a:t>
            </a:r>
          </a:p>
          <a:p>
            <a:r>
              <a:rPr lang="en-GB" sz="2000" dirty="0"/>
              <a:t>65,000 people a year are hospitalised for asthma</a:t>
            </a:r>
          </a:p>
          <a:p>
            <a:endParaRPr lang="en-GB" sz="2000" dirty="0"/>
          </a:p>
          <a:p>
            <a:r>
              <a:rPr lang="en-GB" sz="2000" dirty="0"/>
              <a:t>Since you left home yesterday, there will have been 200 admissions for people with COPD</a:t>
            </a:r>
          </a:p>
          <a:p>
            <a:r>
              <a:rPr lang="en-GB" sz="2000" dirty="0"/>
              <a:t>And by the time you leave here tomorrow, there will have been 450 admissions across the country</a:t>
            </a:r>
          </a:p>
          <a:p>
            <a:r>
              <a:rPr lang="en-GB" sz="2000" dirty="0"/>
              <a:t>In the UK, someone is hospitalised every 8 minutes. </a:t>
            </a:r>
          </a:p>
          <a:p>
            <a:endParaRPr lang="en-GB" sz="2400" dirty="0"/>
          </a:p>
        </p:txBody>
      </p:sp>
      <p:sp>
        <p:nvSpPr>
          <p:cNvPr id="4" name="Slide Number Placeholder 3"/>
          <p:cNvSpPr>
            <a:spLocks noGrp="1"/>
          </p:cNvSpPr>
          <p:nvPr>
            <p:ph type="sldNum" sz="quarter" idx="10"/>
          </p:nvPr>
        </p:nvSpPr>
        <p:spPr/>
        <p:txBody>
          <a:bodyPr/>
          <a:lstStyle/>
          <a:p>
            <a:fld id="{F9B423B6-7F10-4534-BD46-8A00D1AA194F}" type="slidenum">
              <a:rPr lang="en-US" smtClean="0"/>
              <a:pPr/>
              <a:t>40</a:t>
            </a:fld>
            <a:endParaRPr lang="en-US"/>
          </a:p>
        </p:txBody>
      </p:sp>
    </p:spTree>
    <p:extLst>
      <p:ext uri="{BB962C8B-B14F-4D97-AF65-F5344CB8AC3E}">
        <p14:creationId xmlns:p14="http://schemas.microsoft.com/office/powerpoint/2010/main" val="3840111281"/>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Tailor information to local situation</a:t>
            </a:r>
          </a:p>
        </p:txBody>
      </p:sp>
      <p:sp>
        <p:nvSpPr>
          <p:cNvPr id="4" name="Content Placeholder 3"/>
          <p:cNvSpPr>
            <a:spLocks noGrp="1"/>
          </p:cNvSpPr>
          <p:nvPr>
            <p:ph idx="1"/>
          </p:nvPr>
        </p:nvSpPr>
        <p:spPr>
          <a:xfrm>
            <a:off x="345284" y="2420888"/>
            <a:ext cx="4717281" cy="1501701"/>
          </a:xfrm>
        </p:spPr>
        <p:txBody>
          <a:bodyPr/>
          <a:lstStyle/>
          <a:p>
            <a:r>
              <a:rPr lang="en-GB" sz="2400" dirty="0"/>
              <a:t>Base numbers on 3 million population vs 66 million in UK </a:t>
            </a:r>
          </a:p>
          <a:p>
            <a:r>
              <a:rPr lang="en-GB" sz="2400" dirty="0"/>
              <a:t>Highlight health data for Wales</a:t>
            </a:r>
          </a:p>
          <a:p>
            <a:r>
              <a:rPr lang="en-GB" sz="2400" dirty="0"/>
              <a:t>Highlight health data for </a:t>
            </a:r>
            <a:r>
              <a:rPr lang="en-GB" sz="2400" dirty="0" err="1"/>
              <a:t>Healthboards</a:t>
            </a:r>
            <a:r>
              <a:rPr lang="en-GB" sz="2400" dirty="0"/>
              <a:t> </a:t>
            </a:r>
          </a:p>
          <a:p>
            <a:endParaRPr lang="en-GB" sz="2400" dirty="0"/>
          </a:p>
          <a:p>
            <a:endParaRPr lang="en-GB" sz="2400" dirty="0"/>
          </a:p>
        </p:txBody>
      </p:sp>
      <p:sp>
        <p:nvSpPr>
          <p:cNvPr id="2" name="Slide Number Placeholder 1"/>
          <p:cNvSpPr>
            <a:spLocks noGrp="1"/>
          </p:cNvSpPr>
          <p:nvPr>
            <p:ph type="sldNum" sz="quarter" idx="10"/>
          </p:nvPr>
        </p:nvSpPr>
        <p:spPr/>
        <p:txBody>
          <a:bodyPr/>
          <a:lstStyle/>
          <a:p>
            <a:fld id="{D2F00A1B-C313-4C62-9BE1-33E7C54B9811}" type="slidenum">
              <a:rPr lang="en-GB" smtClean="0"/>
              <a:t>41</a:t>
            </a:fld>
            <a:endParaRPr lang="en-GB"/>
          </a:p>
        </p:txBody>
      </p:sp>
      <p:pic>
        <p:nvPicPr>
          <p:cNvPr id="3074" name="Picture 2" descr="http://www.walesdirectory.co.uk/images/Wales_Camp_Ma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916832"/>
            <a:ext cx="2713737" cy="305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728174"/>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F00A1B-C313-4C62-9BE1-33E7C54B9811}" type="slidenum">
              <a:rPr lang="en-GB" smtClean="0"/>
              <a:t>42</a:t>
            </a:fld>
            <a:endParaRPr lang="en-GB"/>
          </a:p>
        </p:txBody>
      </p:sp>
      <p:pic>
        <p:nvPicPr>
          <p:cNvPr id="3" name="Picture 2"/>
          <p:cNvPicPr>
            <a:picLocks noChangeAspect="1"/>
          </p:cNvPicPr>
          <p:nvPr/>
        </p:nvPicPr>
        <p:blipFill>
          <a:blip r:embed="rId2"/>
          <a:stretch>
            <a:fillRect/>
          </a:stretch>
        </p:blipFill>
        <p:spPr>
          <a:xfrm>
            <a:off x="532671" y="1577614"/>
            <a:ext cx="3865467" cy="2389939"/>
          </a:xfrm>
          <a:prstGeom prst="rect">
            <a:avLst/>
          </a:prstGeom>
        </p:spPr>
      </p:pic>
      <p:sp>
        <p:nvSpPr>
          <p:cNvPr id="4" name="Title 1"/>
          <p:cNvSpPr txBox="1">
            <a:spLocks/>
          </p:cNvSpPr>
          <p:nvPr/>
        </p:nvSpPr>
        <p:spPr bwMode="auto">
          <a:xfrm>
            <a:off x="433238" y="37264"/>
            <a:ext cx="6837363" cy="1079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0" fontAlgn="base" hangingPunct="0">
              <a:spcBef>
                <a:spcPct val="0"/>
              </a:spcBef>
              <a:spcAft>
                <a:spcPct val="0"/>
              </a:spcAft>
              <a:defRPr sz="3200">
                <a:solidFill>
                  <a:srgbClr val="003F72"/>
                </a:solidFill>
                <a:latin typeface="+mj-lt"/>
                <a:ea typeface="+mj-ea"/>
                <a:cs typeface="+mj-cs"/>
              </a:defRPr>
            </a:lvl1pPr>
            <a:lvl2pPr algn="l" defTabSz="457200" rtl="0" eaLnBrk="0" fontAlgn="base" hangingPunct="0">
              <a:spcBef>
                <a:spcPct val="0"/>
              </a:spcBef>
              <a:spcAft>
                <a:spcPct val="0"/>
              </a:spcAft>
              <a:defRPr sz="3200">
                <a:solidFill>
                  <a:srgbClr val="003F72"/>
                </a:solidFill>
                <a:latin typeface="Arial" charset="0"/>
              </a:defRPr>
            </a:lvl2pPr>
            <a:lvl3pPr algn="l" defTabSz="457200" rtl="0" eaLnBrk="0" fontAlgn="base" hangingPunct="0">
              <a:spcBef>
                <a:spcPct val="0"/>
              </a:spcBef>
              <a:spcAft>
                <a:spcPct val="0"/>
              </a:spcAft>
              <a:defRPr sz="3200">
                <a:solidFill>
                  <a:srgbClr val="003F72"/>
                </a:solidFill>
                <a:latin typeface="Arial" charset="0"/>
              </a:defRPr>
            </a:lvl3pPr>
            <a:lvl4pPr algn="l" defTabSz="457200" rtl="0" eaLnBrk="0" fontAlgn="base" hangingPunct="0">
              <a:spcBef>
                <a:spcPct val="0"/>
              </a:spcBef>
              <a:spcAft>
                <a:spcPct val="0"/>
              </a:spcAft>
              <a:defRPr sz="3200">
                <a:solidFill>
                  <a:srgbClr val="003F72"/>
                </a:solidFill>
                <a:latin typeface="Arial" charset="0"/>
              </a:defRPr>
            </a:lvl4pPr>
            <a:lvl5pPr algn="l" defTabSz="457200" rtl="0" eaLnBrk="0" fontAlgn="base" hangingPunct="0">
              <a:spcBef>
                <a:spcPct val="0"/>
              </a:spcBef>
              <a:spcAft>
                <a:spcPct val="0"/>
              </a:spcAft>
              <a:defRPr sz="3200">
                <a:solidFill>
                  <a:srgbClr val="003F72"/>
                </a:solidFill>
                <a:latin typeface="Arial" charset="0"/>
              </a:defRPr>
            </a:lvl5pPr>
            <a:lvl6pPr marL="457200" algn="l" defTabSz="457200" rtl="0" fontAlgn="base">
              <a:spcBef>
                <a:spcPct val="0"/>
              </a:spcBef>
              <a:spcAft>
                <a:spcPct val="0"/>
              </a:spcAft>
              <a:defRPr sz="3200">
                <a:solidFill>
                  <a:srgbClr val="003F72"/>
                </a:solidFill>
                <a:latin typeface="Arial" charset="0"/>
              </a:defRPr>
            </a:lvl6pPr>
            <a:lvl7pPr marL="914400" algn="l" defTabSz="457200" rtl="0" fontAlgn="base">
              <a:spcBef>
                <a:spcPct val="0"/>
              </a:spcBef>
              <a:spcAft>
                <a:spcPct val="0"/>
              </a:spcAft>
              <a:defRPr sz="3200">
                <a:solidFill>
                  <a:srgbClr val="003F72"/>
                </a:solidFill>
                <a:latin typeface="Arial" charset="0"/>
              </a:defRPr>
            </a:lvl7pPr>
            <a:lvl8pPr marL="1371600" algn="l" defTabSz="457200" rtl="0" fontAlgn="base">
              <a:spcBef>
                <a:spcPct val="0"/>
              </a:spcBef>
              <a:spcAft>
                <a:spcPct val="0"/>
              </a:spcAft>
              <a:defRPr sz="3200">
                <a:solidFill>
                  <a:srgbClr val="003F72"/>
                </a:solidFill>
                <a:latin typeface="Arial" charset="0"/>
              </a:defRPr>
            </a:lvl8pPr>
            <a:lvl9pPr marL="1828800" algn="l" defTabSz="457200" rtl="0" fontAlgn="base">
              <a:spcBef>
                <a:spcPct val="0"/>
              </a:spcBef>
              <a:spcAft>
                <a:spcPct val="0"/>
              </a:spcAft>
              <a:defRPr sz="3200">
                <a:solidFill>
                  <a:srgbClr val="003F72"/>
                </a:solidFill>
                <a:latin typeface="Arial" charset="0"/>
              </a:defRPr>
            </a:lvl9pPr>
          </a:lstStyle>
          <a:p>
            <a:r>
              <a:rPr lang="en-GB" kern="0" dirty="0"/>
              <a:t>The power of a good visual</a:t>
            </a:r>
          </a:p>
        </p:txBody>
      </p:sp>
      <p:pic>
        <p:nvPicPr>
          <p:cNvPr id="5" name="Picture 4"/>
          <p:cNvPicPr>
            <a:picLocks noChangeAspect="1"/>
          </p:cNvPicPr>
          <p:nvPr/>
        </p:nvPicPr>
        <p:blipFill>
          <a:blip r:embed="rId3"/>
          <a:stretch>
            <a:fillRect/>
          </a:stretch>
        </p:blipFill>
        <p:spPr>
          <a:xfrm>
            <a:off x="3851920" y="3837518"/>
            <a:ext cx="3940609" cy="2287057"/>
          </a:xfrm>
          <a:prstGeom prst="rect">
            <a:avLst/>
          </a:prstGeom>
        </p:spPr>
      </p:pic>
      <p:pic>
        <p:nvPicPr>
          <p:cNvPr id="6" name="Picture 5">
            <a:extLst>
              <a:ext uri="{FF2B5EF4-FFF2-40B4-BE49-F238E27FC236}">
                <a16:creationId xmlns:a16="http://schemas.microsoft.com/office/drawing/2014/main" id="{6F051EA5-2F7A-4E11-8607-E06AF5DBCA38}"/>
              </a:ext>
            </a:extLst>
          </p:cNvPr>
          <p:cNvPicPr>
            <a:picLocks noChangeAspect="1"/>
          </p:cNvPicPr>
          <p:nvPr/>
        </p:nvPicPr>
        <p:blipFill>
          <a:blip r:embed="rId4"/>
          <a:stretch>
            <a:fillRect/>
          </a:stretch>
        </p:blipFill>
        <p:spPr>
          <a:xfrm>
            <a:off x="5796136" y="356241"/>
            <a:ext cx="1963529" cy="2736303"/>
          </a:xfrm>
          <a:prstGeom prst="rect">
            <a:avLst/>
          </a:prstGeom>
        </p:spPr>
      </p:pic>
    </p:spTree>
    <p:extLst>
      <p:ext uri="{BB962C8B-B14F-4D97-AF65-F5344CB8AC3E}">
        <p14:creationId xmlns:p14="http://schemas.microsoft.com/office/powerpoint/2010/main" val="1736704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927DB2-78FB-4801-B934-69BD8216FB0A}"/>
              </a:ext>
            </a:extLst>
          </p:cNvPr>
          <p:cNvSpPr>
            <a:spLocks noGrp="1"/>
          </p:cNvSpPr>
          <p:nvPr>
            <p:ph type="sldNum" sz="quarter" idx="12"/>
          </p:nvPr>
        </p:nvSpPr>
        <p:spPr/>
        <p:txBody>
          <a:bodyPr/>
          <a:lstStyle/>
          <a:p>
            <a:fld id="{D2F00A1B-C313-4C62-9BE1-33E7C54B9811}" type="slidenum">
              <a:rPr lang="en-GB" smtClean="0"/>
              <a:t>43</a:t>
            </a:fld>
            <a:endParaRPr lang="en-GB"/>
          </a:p>
        </p:txBody>
      </p:sp>
      <p:sp>
        <p:nvSpPr>
          <p:cNvPr id="3" name="Rectangle 2">
            <a:extLst>
              <a:ext uri="{FF2B5EF4-FFF2-40B4-BE49-F238E27FC236}">
                <a16:creationId xmlns:a16="http://schemas.microsoft.com/office/drawing/2014/main" id="{F30123D5-B64E-4B2A-9F61-F89556036441}"/>
              </a:ext>
            </a:extLst>
          </p:cNvPr>
          <p:cNvSpPr/>
          <p:nvPr/>
        </p:nvSpPr>
        <p:spPr>
          <a:xfrm>
            <a:off x="360040" y="1694175"/>
            <a:ext cx="4572000" cy="3785652"/>
          </a:xfrm>
          <a:prstGeom prst="rect">
            <a:avLst/>
          </a:prstGeom>
        </p:spPr>
        <p:txBody>
          <a:bodyPr>
            <a:spAutoFit/>
          </a:bodyPr>
          <a:lstStyle/>
          <a:p>
            <a:r>
              <a:rPr lang="en-GB" sz="2000" b="1" dirty="0">
                <a:solidFill>
                  <a:srgbClr val="222222"/>
                </a:solidFill>
                <a:latin typeface="Myriad W01"/>
              </a:rPr>
              <a:t>Key findings</a:t>
            </a:r>
          </a:p>
          <a:p>
            <a:pPr>
              <a:buFont typeface="Arial" panose="020B0604020202020204" pitchFamily="34" charset="0"/>
              <a:buChar char="•"/>
            </a:pPr>
            <a:r>
              <a:rPr lang="en-GB" sz="2000" dirty="0">
                <a:solidFill>
                  <a:srgbClr val="222222"/>
                </a:solidFill>
                <a:latin typeface="Myriad W01"/>
              </a:rPr>
              <a:t>Lung disease is one of the top three killer diseases in the UK</a:t>
            </a:r>
          </a:p>
          <a:p>
            <a:pPr>
              <a:buFont typeface="Arial" panose="020B0604020202020204" pitchFamily="34" charset="0"/>
              <a:buChar char="•"/>
            </a:pPr>
            <a:r>
              <a:rPr lang="en-GB" sz="2000" dirty="0">
                <a:solidFill>
                  <a:srgbClr val="222222"/>
                </a:solidFill>
                <a:latin typeface="Myriad W01"/>
              </a:rPr>
              <a:t>115,000 people a year die from lung disease - 1 person every 5 minutes</a:t>
            </a:r>
          </a:p>
          <a:p>
            <a:pPr>
              <a:buFont typeface="Arial" panose="020B0604020202020204" pitchFamily="34" charset="0"/>
              <a:buChar char="•"/>
            </a:pPr>
            <a:r>
              <a:rPr lang="en-GB" sz="2000" dirty="0">
                <a:solidFill>
                  <a:srgbClr val="222222"/>
                </a:solidFill>
                <a:latin typeface="Myriad W01"/>
              </a:rPr>
              <a:t>Mortality figures are roughly the same as 10 years ago, yet heart disease has fallen 15%</a:t>
            </a:r>
          </a:p>
          <a:p>
            <a:pPr>
              <a:buFont typeface="Arial" panose="020B0604020202020204" pitchFamily="34" charset="0"/>
              <a:buChar char="•"/>
            </a:pPr>
            <a:r>
              <a:rPr lang="en-GB" sz="2000" dirty="0">
                <a:solidFill>
                  <a:srgbClr val="222222"/>
                </a:solidFill>
                <a:latin typeface="Myriad W01"/>
              </a:rPr>
              <a:t>1 in 5 people in the UK have been diagnosed with a lung disease </a:t>
            </a:r>
          </a:p>
          <a:p>
            <a:pPr>
              <a:buFont typeface="Arial" panose="020B0604020202020204" pitchFamily="34" charset="0"/>
              <a:buChar char="•"/>
            </a:pPr>
            <a:r>
              <a:rPr lang="en-GB" sz="2000" dirty="0">
                <a:solidFill>
                  <a:srgbClr val="222222"/>
                </a:solidFill>
                <a:latin typeface="Myriad W01"/>
              </a:rPr>
              <a:t>Every day, 1,500 new people are diagnosed with a lung disease </a:t>
            </a:r>
            <a:endParaRPr lang="en-GB" sz="2000" b="0" i="0" dirty="0">
              <a:solidFill>
                <a:srgbClr val="222222"/>
              </a:solidFill>
              <a:effectLst/>
              <a:latin typeface="Myriad W01"/>
            </a:endParaRPr>
          </a:p>
        </p:txBody>
      </p:sp>
      <p:pic>
        <p:nvPicPr>
          <p:cNvPr id="4" name="Picture 3">
            <a:extLst>
              <a:ext uri="{FF2B5EF4-FFF2-40B4-BE49-F238E27FC236}">
                <a16:creationId xmlns:a16="http://schemas.microsoft.com/office/drawing/2014/main" id="{218D0DD9-FEF3-48B6-8BB7-E9EB08707FA8}"/>
              </a:ext>
            </a:extLst>
          </p:cNvPr>
          <p:cNvPicPr>
            <a:picLocks noChangeAspect="1"/>
          </p:cNvPicPr>
          <p:nvPr/>
        </p:nvPicPr>
        <p:blipFill>
          <a:blip r:embed="rId2"/>
          <a:stretch>
            <a:fillRect/>
          </a:stretch>
        </p:blipFill>
        <p:spPr>
          <a:xfrm>
            <a:off x="4932040" y="1700808"/>
            <a:ext cx="3029476" cy="4226676"/>
          </a:xfrm>
          <a:prstGeom prst="rect">
            <a:avLst/>
          </a:prstGeom>
        </p:spPr>
      </p:pic>
      <p:sp>
        <p:nvSpPr>
          <p:cNvPr id="5" name="Title 1">
            <a:extLst>
              <a:ext uri="{FF2B5EF4-FFF2-40B4-BE49-F238E27FC236}">
                <a16:creationId xmlns:a16="http://schemas.microsoft.com/office/drawing/2014/main" id="{00DF19BE-C90F-4847-97E4-CEB1BA4AB7DD}"/>
              </a:ext>
            </a:extLst>
          </p:cNvPr>
          <p:cNvSpPr txBox="1">
            <a:spLocks/>
          </p:cNvSpPr>
          <p:nvPr/>
        </p:nvSpPr>
        <p:spPr bwMode="auto">
          <a:xfrm>
            <a:off x="323528" y="332656"/>
            <a:ext cx="6837363" cy="1079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0" fontAlgn="base" hangingPunct="0">
              <a:spcBef>
                <a:spcPct val="0"/>
              </a:spcBef>
              <a:spcAft>
                <a:spcPct val="0"/>
              </a:spcAft>
              <a:defRPr sz="3200">
                <a:solidFill>
                  <a:srgbClr val="003F72"/>
                </a:solidFill>
                <a:latin typeface="+mj-lt"/>
                <a:ea typeface="+mj-ea"/>
                <a:cs typeface="+mj-cs"/>
              </a:defRPr>
            </a:lvl1pPr>
            <a:lvl2pPr algn="l" defTabSz="457200" rtl="0" eaLnBrk="0" fontAlgn="base" hangingPunct="0">
              <a:spcBef>
                <a:spcPct val="0"/>
              </a:spcBef>
              <a:spcAft>
                <a:spcPct val="0"/>
              </a:spcAft>
              <a:defRPr sz="3200">
                <a:solidFill>
                  <a:srgbClr val="003F72"/>
                </a:solidFill>
                <a:latin typeface="Arial" charset="0"/>
              </a:defRPr>
            </a:lvl2pPr>
            <a:lvl3pPr algn="l" defTabSz="457200" rtl="0" eaLnBrk="0" fontAlgn="base" hangingPunct="0">
              <a:spcBef>
                <a:spcPct val="0"/>
              </a:spcBef>
              <a:spcAft>
                <a:spcPct val="0"/>
              </a:spcAft>
              <a:defRPr sz="3200">
                <a:solidFill>
                  <a:srgbClr val="003F72"/>
                </a:solidFill>
                <a:latin typeface="Arial" charset="0"/>
              </a:defRPr>
            </a:lvl3pPr>
            <a:lvl4pPr algn="l" defTabSz="457200" rtl="0" eaLnBrk="0" fontAlgn="base" hangingPunct="0">
              <a:spcBef>
                <a:spcPct val="0"/>
              </a:spcBef>
              <a:spcAft>
                <a:spcPct val="0"/>
              </a:spcAft>
              <a:defRPr sz="3200">
                <a:solidFill>
                  <a:srgbClr val="003F72"/>
                </a:solidFill>
                <a:latin typeface="Arial" charset="0"/>
              </a:defRPr>
            </a:lvl4pPr>
            <a:lvl5pPr algn="l" defTabSz="457200" rtl="0" eaLnBrk="0" fontAlgn="base" hangingPunct="0">
              <a:spcBef>
                <a:spcPct val="0"/>
              </a:spcBef>
              <a:spcAft>
                <a:spcPct val="0"/>
              </a:spcAft>
              <a:defRPr sz="3200">
                <a:solidFill>
                  <a:srgbClr val="003F72"/>
                </a:solidFill>
                <a:latin typeface="Arial" charset="0"/>
              </a:defRPr>
            </a:lvl5pPr>
            <a:lvl6pPr marL="457200" algn="l" defTabSz="457200" rtl="0" fontAlgn="base">
              <a:spcBef>
                <a:spcPct val="0"/>
              </a:spcBef>
              <a:spcAft>
                <a:spcPct val="0"/>
              </a:spcAft>
              <a:defRPr sz="3200">
                <a:solidFill>
                  <a:srgbClr val="003F72"/>
                </a:solidFill>
                <a:latin typeface="Arial" charset="0"/>
              </a:defRPr>
            </a:lvl6pPr>
            <a:lvl7pPr marL="914400" algn="l" defTabSz="457200" rtl="0" fontAlgn="base">
              <a:spcBef>
                <a:spcPct val="0"/>
              </a:spcBef>
              <a:spcAft>
                <a:spcPct val="0"/>
              </a:spcAft>
              <a:defRPr sz="3200">
                <a:solidFill>
                  <a:srgbClr val="003F72"/>
                </a:solidFill>
                <a:latin typeface="Arial" charset="0"/>
              </a:defRPr>
            </a:lvl7pPr>
            <a:lvl8pPr marL="1371600" algn="l" defTabSz="457200" rtl="0" fontAlgn="base">
              <a:spcBef>
                <a:spcPct val="0"/>
              </a:spcBef>
              <a:spcAft>
                <a:spcPct val="0"/>
              </a:spcAft>
              <a:defRPr sz="3200">
                <a:solidFill>
                  <a:srgbClr val="003F72"/>
                </a:solidFill>
                <a:latin typeface="Arial" charset="0"/>
              </a:defRPr>
            </a:lvl8pPr>
            <a:lvl9pPr marL="1828800" algn="l" defTabSz="457200" rtl="0" fontAlgn="base">
              <a:spcBef>
                <a:spcPct val="0"/>
              </a:spcBef>
              <a:spcAft>
                <a:spcPct val="0"/>
              </a:spcAft>
              <a:defRPr sz="3200">
                <a:solidFill>
                  <a:srgbClr val="003F72"/>
                </a:solidFill>
                <a:latin typeface="Arial" charset="0"/>
              </a:defRPr>
            </a:lvl9pPr>
          </a:lstStyle>
          <a:p>
            <a:r>
              <a:rPr lang="en-GB" kern="0" dirty="0"/>
              <a:t>Make comparisons with priorities on the local agenda</a:t>
            </a:r>
          </a:p>
        </p:txBody>
      </p:sp>
      <p:sp>
        <p:nvSpPr>
          <p:cNvPr id="7" name="Oval 6">
            <a:extLst>
              <a:ext uri="{FF2B5EF4-FFF2-40B4-BE49-F238E27FC236}">
                <a16:creationId xmlns:a16="http://schemas.microsoft.com/office/drawing/2014/main" id="{7C7202A5-B42F-4BAD-B72A-87AED1235E3D}"/>
              </a:ext>
            </a:extLst>
          </p:cNvPr>
          <p:cNvSpPr/>
          <p:nvPr/>
        </p:nvSpPr>
        <p:spPr>
          <a:xfrm>
            <a:off x="179362" y="3140968"/>
            <a:ext cx="4752678" cy="1079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9276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F00A1B-C313-4C62-9BE1-33E7C54B9811}" type="slidenum">
              <a:rPr lang="en-GB" smtClean="0"/>
              <a:t>44</a:t>
            </a:fld>
            <a:endParaRPr lang="en-GB"/>
          </a:p>
        </p:txBody>
      </p:sp>
      <p:pic>
        <p:nvPicPr>
          <p:cNvPr id="3" name="Picture 2"/>
          <p:cNvPicPr>
            <a:picLocks noChangeAspect="1"/>
          </p:cNvPicPr>
          <p:nvPr/>
        </p:nvPicPr>
        <p:blipFill>
          <a:blip r:embed="rId2"/>
          <a:stretch>
            <a:fillRect/>
          </a:stretch>
        </p:blipFill>
        <p:spPr>
          <a:xfrm>
            <a:off x="1259631" y="205674"/>
            <a:ext cx="5754275" cy="5599590"/>
          </a:xfrm>
          <a:prstGeom prst="rect">
            <a:avLst/>
          </a:prstGeom>
        </p:spPr>
      </p:pic>
    </p:spTree>
    <p:extLst>
      <p:ext uri="{BB962C8B-B14F-4D97-AF65-F5344CB8AC3E}">
        <p14:creationId xmlns:p14="http://schemas.microsoft.com/office/powerpoint/2010/main" val="1357816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7840" y="1414468"/>
            <a:ext cx="3024336"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People with COPD and MRC score of &lt;=3 should be referred to PR programme</a:t>
            </a:r>
          </a:p>
          <a:p>
            <a:pPr algn="ctr"/>
            <a:r>
              <a:rPr lang="en-GB" b="1" dirty="0"/>
              <a:t> </a:t>
            </a:r>
            <a:endParaRPr lang="en-GB" dirty="0"/>
          </a:p>
        </p:txBody>
      </p:sp>
      <p:sp>
        <p:nvSpPr>
          <p:cNvPr id="4" name="Slide Number Placeholder 3"/>
          <p:cNvSpPr>
            <a:spLocks noGrp="1"/>
          </p:cNvSpPr>
          <p:nvPr>
            <p:ph type="sldNum" sz="quarter" idx="12"/>
          </p:nvPr>
        </p:nvSpPr>
        <p:spPr/>
        <p:txBody>
          <a:bodyPr/>
          <a:lstStyle/>
          <a:p>
            <a:fld id="{F9B423B6-7F10-4534-BD46-8A00D1AA194F}" type="slidenum">
              <a:rPr lang="en-US" smtClean="0"/>
              <a:pPr/>
              <a:t>45</a:t>
            </a:fld>
            <a:endParaRPr lang="en-US"/>
          </a:p>
        </p:txBody>
      </p:sp>
      <p:sp>
        <p:nvSpPr>
          <p:cNvPr id="2" name="Title 1"/>
          <p:cNvSpPr>
            <a:spLocks noGrp="1"/>
          </p:cNvSpPr>
          <p:nvPr>
            <p:ph type="title" idx="4294967295"/>
          </p:nvPr>
        </p:nvSpPr>
        <p:spPr>
          <a:xfrm>
            <a:off x="317840" y="120016"/>
            <a:ext cx="6837363" cy="1079500"/>
          </a:xfrm>
        </p:spPr>
        <p:txBody>
          <a:bodyPr/>
          <a:lstStyle/>
          <a:p>
            <a:r>
              <a:rPr lang="en-GB" dirty="0"/>
              <a:t>Tell a story</a:t>
            </a:r>
          </a:p>
        </p:txBody>
      </p:sp>
      <p:sp>
        <p:nvSpPr>
          <p:cNvPr id="3" name="Rectangle 2"/>
          <p:cNvSpPr/>
          <p:nvPr/>
        </p:nvSpPr>
        <p:spPr>
          <a:xfrm>
            <a:off x="2627784" y="2636912"/>
            <a:ext cx="3024336" cy="158417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 people in CCG likely to need PR</a:t>
            </a:r>
          </a:p>
        </p:txBody>
      </p:sp>
      <p:sp>
        <p:nvSpPr>
          <p:cNvPr id="5" name="Rectangle 4"/>
          <p:cNvSpPr/>
          <p:nvPr/>
        </p:nvSpPr>
        <p:spPr>
          <a:xfrm>
            <a:off x="4849680" y="4005064"/>
            <a:ext cx="3024336" cy="165618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Current levels of PR provision in CCG</a:t>
            </a:r>
          </a:p>
        </p:txBody>
      </p:sp>
    </p:spTree>
    <p:extLst>
      <p:ext uri="{BB962C8B-B14F-4D97-AF65-F5344CB8AC3E}">
        <p14:creationId xmlns:p14="http://schemas.microsoft.com/office/powerpoint/2010/main" val="4274142485"/>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7840" y="1414468"/>
            <a:ext cx="3024336"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NHS outcomes framework</a:t>
            </a:r>
          </a:p>
          <a:p>
            <a:pPr algn="ctr"/>
            <a:r>
              <a:rPr lang="en-GB" dirty="0"/>
              <a:t>Priority to reduce premature deaths from respiratory disease</a:t>
            </a:r>
          </a:p>
        </p:txBody>
      </p:sp>
      <p:sp>
        <p:nvSpPr>
          <p:cNvPr id="4" name="Slide Number Placeholder 3"/>
          <p:cNvSpPr>
            <a:spLocks noGrp="1"/>
          </p:cNvSpPr>
          <p:nvPr>
            <p:ph type="sldNum" sz="quarter" idx="12"/>
          </p:nvPr>
        </p:nvSpPr>
        <p:spPr/>
        <p:txBody>
          <a:bodyPr/>
          <a:lstStyle/>
          <a:p>
            <a:fld id="{F9B423B6-7F10-4534-BD46-8A00D1AA194F}" type="slidenum">
              <a:rPr lang="en-US" smtClean="0"/>
              <a:pPr/>
              <a:t>46</a:t>
            </a:fld>
            <a:endParaRPr lang="en-US"/>
          </a:p>
        </p:txBody>
      </p:sp>
      <p:sp>
        <p:nvSpPr>
          <p:cNvPr id="2" name="Title 1"/>
          <p:cNvSpPr>
            <a:spLocks noGrp="1"/>
          </p:cNvSpPr>
          <p:nvPr>
            <p:ph type="title" idx="4294967295"/>
          </p:nvPr>
        </p:nvSpPr>
        <p:spPr>
          <a:xfrm>
            <a:off x="317840" y="115954"/>
            <a:ext cx="6837363" cy="1079500"/>
          </a:xfrm>
        </p:spPr>
        <p:txBody>
          <a:bodyPr/>
          <a:lstStyle/>
          <a:p>
            <a:r>
              <a:rPr lang="en-GB" dirty="0"/>
              <a:t>Tell a story</a:t>
            </a:r>
          </a:p>
        </p:txBody>
      </p:sp>
      <p:pic>
        <p:nvPicPr>
          <p:cNvPr id="7" name="Picture 6"/>
          <p:cNvPicPr>
            <a:picLocks noChangeAspect="1"/>
          </p:cNvPicPr>
          <p:nvPr/>
        </p:nvPicPr>
        <p:blipFill>
          <a:blip r:embed="rId2"/>
          <a:stretch>
            <a:fillRect/>
          </a:stretch>
        </p:blipFill>
        <p:spPr>
          <a:xfrm>
            <a:off x="2915816" y="2636912"/>
            <a:ext cx="2515903" cy="2448271"/>
          </a:xfrm>
          <a:prstGeom prst="rect">
            <a:avLst/>
          </a:prstGeom>
        </p:spPr>
      </p:pic>
      <p:pic>
        <p:nvPicPr>
          <p:cNvPr id="8" name="Picture 7"/>
          <p:cNvPicPr>
            <a:picLocks noChangeAspect="1"/>
          </p:cNvPicPr>
          <p:nvPr/>
        </p:nvPicPr>
        <p:blipFill>
          <a:blip r:embed="rId3"/>
          <a:stretch>
            <a:fillRect/>
          </a:stretch>
        </p:blipFill>
        <p:spPr>
          <a:xfrm>
            <a:off x="5095336" y="4178485"/>
            <a:ext cx="2794938" cy="1987438"/>
          </a:xfrm>
          <a:prstGeom prst="rect">
            <a:avLst/>
          </a:prstGeom>
        </p:spPr>
      </p:pic>
    </p:spTree>
    <p:extLst>
      <p:ext uri="{BB962C8B-B14F-4D97-AF65-F5344CB8AC3E}">
        <p14:creationId xmlns:p14="http://schemas.microsoft.com/office/powerpoint/2010/main" val="4276080180"/>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sz="2800" dirty="0"/>
              <a:t>Understanding your environment will help you to make your project relevant</a:t>
            </a:r>
          </a:p>
          <a:p>
            <a:r>
              <a:rPr lang="en-GB" sz="2800" dirty="0"/>
              <a:t>Find out what is important locally</a:t>
            </a:r>
          </a:p>
          <a:p>
            <a:r>
              <a:rPr lang="en-GB" sz="2800" dirty="0"/>
              <a:t>Link to existing agendas</a:t>
            </a:r>
          </a:p>
          <a:p>
            <a:r>
              <a:rPr lang="en-GB" sz="2800" dirty="0"/>
              <a:t>Tailor your project to local situation</a:t>
            </a:r>
          </a:p>
        </p:txBody>
      </p:sp>
      <p:sp>
        <p:nvSpPr>
          <p:cNvPr id="6" name="Text Box 2"/>
          <p:cNvSpPr txBox="1">
            <a:spLocks noChangeArrowheads="1"/>
          </p:cNvSpPr>
          <p:nvPr/>
        </p:nvSpPr>
        <p:spPr bwMode="auto">
          <a:xfrm>
            <a:off x="206375" y="314325"/>
            <a:ext cx="6669881" cy="107721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defRPr/>
            </a:pPr>
            <a:r>
              <a:rPr lang="en-GB" sz="3200" dirty="0"/>
              <a:t>In conclusion…..</a:t>
            </a:r>
          </a:p>
          <a:p>
            <a:pPr>
              <a:defRPr/>
            </a:pPr>
            <a:endParaRPr lang="en-GB" sz="3200" dirty="0"/>
          </a:p>
        </p:txBody>
      </p:sp>
    </p:spTree>
    <p:extLst>
      <p:ext uri="{BB962C8B-B14F-4D97-AF65-F5344CB8AC3E}">
        <p14:creationId xmlns:p14="http://schemas.microsoft.com/office/powerpoint/2010/main" val="2795177404"/>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6E89BB-F3DA-47AB-94A2-43E596B4B755}"/>
              </a:ext>
            </a:extLst>
          </p:cNvPr>
          <p:cNvSpPr>
            <a:spLocks noGrp="1"/>
          </p:cNvSpPr>
          <p:nvPr>
            <p:ph type="sldNum" sz="quarter" idx="12"/>
          </p:nvPr>
        </p:nvSpPr>
        <p:spPr/>
        <p:txBody>
          <a:bodyPr/>
          <a:lstStyle/>
          <a:p>
            <a:fld id="{D2F00A1B-C313-4C62-9BE1-33E7C54B9811}" type="slidenum">
              <a:rPr lang="en-GB" smtClean="0"/>
              <a:t>48</a:t>
            </a:fld>
            <a:endParaRPr lang="en-GB"/>
          </a:p>
        </p:txBody>
      </p:sp>
      <p:sp>
        <p:nvSpPr>
          <p:cNvPr id="3" name="Flowchart: Alternate Process 2">
            <a:extLst>
              <a:ext uri="{FF2B5EF4-FFF2-40B4-BE49-F238E27FC236}">
                <a16:creationId xmlns:a16="http://schemas.microsoft.com/office/drawing/2014/main" id="{452CFADE-F80D-4A4A-9733-F55C66DA28E4}"/>
              </a:ext>
            </a:extLst>
          </p:cNvPr>
          <p:cNvSpPr/>
          <p:nvPr/>
        </p:nvSpPr>
        <p:spPr>
          <a:xfrm>
            <a:off x="755575" y="441324"/>
            <a:ext cx="3240361" cy="24836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STP</a:t>
            </a:r>
          </a:p>
        </p:txBody>
      </p:sp>
      <p:sp>
        <p:nvSpPr>
          <p:cNvPr id="4" name="Flowchart: Process 3">
            <a:extLst>
              <a:ext uri="{FF2B5EF4-FFF2-40B4-BE49-F238E27FC236}">
                <a16:creationId xmlns:a16="http://schemas.microsoft.com/office/drawing/2014/main" id="{B0BBDFBC-6089-4E30-B4FE-C2B69A0D36DE}"/>
              </a:ext>
            </a:extLst>
          </p:cNvPr>
          <p:cNvSpPr/>
          <p:nvPr/>
        </p:nvSpPr>
        <p:spPr>
          <a:xfrm>
            <a:off x="4283968" y="1268760"/>
            <a:ext cx="2520280" cy="1872208"/>
          </a:xfrm>
          <a:prstGeom prst="flowChart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ACS</a:t>
            </a:r>
          </a:p>
        </p:txBody>
      </p:sp>
      <p:sp>
        <p:nvSpPr>
          <p:cNvPr id="5" name="Flowchart: Alternate Process 4">
            <a:extLst>
              <a:ext uri="{FF2B5EF4-FFF2-40B4-BE49-F238E27FC236}">
                <a16:creationId xmlns:a16="http://schemas.microsoft.com/office/drawing/2014/main" id="{86F313C0-C520-4682-8942-2A17C12431E2}"/>
              </a:ext>
            </a:extLst>
          </p:cNvPr>
          <p:cNvSpPr/>
          <p:nvPr/>
        </p:nvSpPr>
        <p:spPr>
          <a:xfrm>
            <a:off x="2534811" y="2204864"/>
            <a:ext cx="1224136" cy="1728192"/>
          </a:xfrm>
          <a:prstGeom prst="flowChartAlternate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PAC</a:t>
            </a:r>
          </a:p>
        </p:txBody>
      </p:sp>
      <p:sp>
        <p:nvSpPr>
          <p:cNvPr id="6" name="Flowchart: Data 5">
            <a:extLst>
              <a:ext uri="{FF2B5EF4-FFF2-40B4-BE49-F238E27FC236}">
                <a16:creationId xmlns:a16="http://schemas.microsoft.com/office/drawing/2014/main" id="{59918CEE-214E-4F5D-98CC-B1CE36E2D9BB}"/>
              </a:ext>
            </a:extLst>
          </p:cNvPr>
          <p:cNvSpPr/>
          <p:nvPr/>
        </p:nvSpPr>
        <p:spPr>
          <a:xfrm>
            <a:off x="4438410" y="2890150"/>
            <a:ext cx="1152128" cy="1440160"/>
          </a:xfrm>
          <a:prstGeom prst="flowChartInputOutp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MSP</a:t>
            </a:r>
          </a:p>
        </p:txBody>
      </p:sp>
      <p:sp>
        <p:nvSpPr>
          <p:cNvPr id="7" name="Arrow: Pentagon 6">
            <a:extLst>
              <a:ext uri="{FF2B5EF4-FFF2-40B4-BE49-F238E27FC236}">
                <a16:creationId xmlns:a16="http://schemas.microsoft.com/office/drawing/2014/main" id="{021384D0-AFAA-4FD1-BFEC-B0A23C9862A3}"/>
              </a:ext>
            </a:extLst>
          </p:cNvPr>
          <p:cNvSpPr/>
          <p:nvPr/>
        </p:nvSpPr>
        <p:spPr>
          <a:xfrm>
            <a:off x="796193" y="3816575"/>
            <a:ext cx="1872208" cy="1152128"/>
          </a:xfrm>
          <a:prstGeom prst="homePlat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ACO</a:t>
            </a:r>
          </a:p>
        </p:txBody>
      </p:sp>
      <p:sp>
        <p:nvSpPr>
          <p:cNvPr id="8" name="Rectangle: Top Corners Snipped 7">
            <a:extLst>
              <a:ext uri="{FF2B5EF4-FFF2-40B4-BE49-F238E27FC236}">
                <a16:creationId xmlns:a16="http://schemas.microsoft.com/office/drawing/2014/main" id="{6D604DD8-7A33-41B8-9BFF-B1975A379E68}"/>
              </a:ext>
            </a:extLst>
          </p:cNvPr>
          <p:cNvSpPr/>
          <p:nvPr/>
        </p:nvSpPr>
        <p:spPr>
          <a:xfrm>
            <a:off x="5626600" y="3860975"/>
            <a:ext cx="1872208" cy="914400"/>
          </a:xfrm>
          <a:prstGeom prst="snip2Same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GP federations</a:t>
            </a:r>
          </a:p>
        </p:txBody>
      </p:sp>
      <p:sp>
        <p:nvSpPr>
          <p:cNvPr id="9" name="Rectangle: Single Corner Snipped 8">
            <a:extLst>
              <a:ext uri="{FF2B5EF4-FFF2-40B4-BE49-F238E27FC236}">
                <a16:creationId xmlns:a16="http://schemas.microsoft.com/office/drawing/2014/main" id="{3A22E039-FB97-4F2A-A153-02E7090BB9D9}"/>
              </a:ext>
            </a:extLst>
          </p:cNvPr>
          <p:cNvSpPr/>
          <p:nvPr/>
        </p:nvSpPr>
        <p:spPr>
          <a:xfrm>
            <a:off x="2534811" y="4149080"/>
            <a:ext cx="2253213" cy="1440160"/>
          </a:xfrm>
          <a:prstGeom prst="snip1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ICS</a:t>
            </a:r>
          </a:p>
        </p:txBody>
      </p:sp>
      <p:sp>
        <p:nvSpPr>
          <p:cNvPr id="11" name="Trapezoid 10">
            <a:extLst>
              <a:ext uri="{FF2B5EF4-FFF2-40B4-BE49-F238E27FC236}">
                <a16:creationId xmlns:a16="http://schemas.microsoft.com/office/drawing/2014/main" id="{29F47157-6F72-4769-920B-CE7431445550}"/>
              </a:ext>
            </a:extLst>
          </p:cNvPr>
          <p:cNvSpPr/>
          <p:nvPr/>
        </p:nvSpPr>
        <p:spPr>
          <a:xfrm>
            <a:off x="5914632" y="479426"/>
            <a:ext cx="1296144" cy="1010532"/>
          </a:xfrm>
          <a:prstGeom prst="trapezoi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CCG</a:t>
            </a:r>
          </a:p>
        </p:txBody>
      </p:sp>
      <p:sp>
        <p:nvSpPr>
          <p:cNvPr id="12" name="Flowchart: Process 11">
            <a:extLst>
              <a:ext uri="{FF2B5EF4-FFF2-40B4-BE49-F238E27FC236}">
                <a16:creationId xmlns:a16="http://schemas.microsoft.com/office/drawing/2014/main" id="{1041843E-E343-4441-9642-42C5AE7E7F71}"/>
              </a:ext>
            </a:extLst>
          </p:cNvPr>
          <p:cNvSpPr/>
          <p:nvPr/>
        </p:nvSpPr>
        <p:spPr>
          <a:xfrm>
            <a:off x="4726442" y="5085184"/>
            <a:ext cx="2077806" cy="720080"/>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Local authority </a:t>
            </a:r>
          </a:p>
        </p:txBody>
      </p:sp>
      <p:sp>
        <p:nvSpPr>
          <p:cNvPr id="13" name="Star: 7 Points 12">
            <a:extLst>
              <a:ext uri="{FF2B5EF4-FFF2-40B4-BE49-F238E27FC236}">
                <a16:creationId xmlns:a16="http://schemas.microsoft.com/office/drawing/2014/main" id="{1F1A4844-EB5D-47CA-BFFC-CEE805EA9CB5}"/>
              </a:ext>
            </a:extLst>
          </p:cNvPr>
          <p:cNvSpPr/>
          <p:nvPr/>
        </p:nvSpPr>
        <p:spPr>
          <a:xfrm>
            <a:off x="2213709" y="2179712"/>
            <a:ext cx="4104456" cy="2138463"/>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My project </a:t>
            </a:r>
          </a:p>
        </p:txBody>
      </p:sp>
    </p:spTree>
    <p:extLst>
      <p:ext uri="{BB962C8B-B14F-4D97-AF65-F5344CB8AC3E}">
        <p14:creationId xmlns:p14="http://schemas.microsoft.com/office/powerpoint/2010/main" val="3479961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54AEC2-80FD-40BD-AE2B-814754E48193}"/>
              </a:ext>
            </a:extLst>
          </p:cNvPr>
          <p:cNvSpPr>
            <a:spLocks noGrp="1"/>
          </p:cNvSpPr>
          <p:nvPr>
            <p:ph type="sldNum" sz="quarter" idx="12"/>
          </p:nvPr>
        </p:nvSpPr>
        <p:spPr/>
        <p:txBody>
          <a:bodyPr/>
          <a:lstStyle/>
          <a:p>
            <a:fld id="{D2F00A1B-C313-4C62-9BE1-33E7C54B9811}" type="slidenum">
              <a:rPr lang="en-GB" smtClean="0"/>
              <a:t>49</a:t>
            </a:fld>
            <a:endParaRPr lang="en-GB"/>
          </a:p>
        </p:txBody>
      </p:sp>
      <p:sp>
        <p:nvSpPr>
          <p:cNvPr id="3" name="Trapezoid 2">
            <a:extLst>
              <a:ext uri="{FF2B5EF4-FFF2-40B4-BE49-F238E27FC236}">
                <a16:creationId xmlns:a16="http://schemas.microsoft.com/office/drawing/2014/main" id="{8DDEF7F9-C465-4DD1-9A31-80961FF34E74}"/>
              </a:ext>
            </a:extLst>
          </p:cNvPr>
          <p:cNvSpPr/>
          <p:nvPr/>
        </p:nvSpPr>
        <p:spPr>
          <a:xfrm rot="10800000">
            <a:off x="2123726" y="631576"/>
            <a:ext cx="4248472" cy="4259361"/>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tar: 7 Points 3">
            <a:extLst>
              <a:ext uri="{FF2B5EF4-FFF2-40B4-BE49-F238E27FC236}">
                <a16:creationId xmlns:a16="http://schemas.microsoft.com/office/drawing/2014/main" id="{C9DC215E-CA23-410F-9563-837FB08EAA7B}"/>
              </a:ext>
            </a:extLst>
          </p:cNvPr>
          <p:cNvSpPr/>
          <p:nvPr/>
        </p:nvSpPr>
        <p:spPr>
          <a:xfrm>
            <a:off x="2663786" y="4706192"/>
            <a:ext cx="3168352" cy="1418383"/>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My project </a:t>
            </a:r>
          </a:p>
        </p:txBody>
      </p:sp>
      <p:sp>
        <p:nvSpPr>
          <p:cNvPr id="5" name="TextBox 4">
            <a:extLst>
              <a:ext uri="{FF2B5EF4-FFF2-40B4-BE49-F238E27FC236}">
                <a16:creationId xmlns:a16="http://schemas.microsoft.com/office/drawing/2014/main" id="{7CCA9B4A-ADD5-4FB7-9109-B966919EDCB8}"/>
              </a:ext>
            </a:extLst>
          </p:cNvPr>
          <p:cNvSpPr txBox="1"/>
          <p:nvPr/>
        </p:nvSpPr>
        <p:spPr>
          <a:xfrm>
            <a:off x="2594273" y="672452"/>
            <a:ext cx="1091381" cy="646331"/>
          </a:xfrm>
          <a:prstGeom prst="rect">
            <a:avLst/>
          </a:prstGeom>
          <a:noFill/>
        </p:spPr>
        <p:txBody>
          <a:bodyPr wrap="square" rtlCol="0">
            <a:spAutoFit/>
          </a:bodyPr>
          <a:lstStyle/>
          <a:p>
            <a:r>
              <a:rPr lang="en-GB" dirty="0">
                <a:solidFill>
                  <a:schemeClr val="bg1"/>
                </a:solidFill>
              </a:rPr>
              <a:t>National priorities </a:t>
            </a:r>
          </a:p>
        </p:txBody>
      </p:sp>
      <p:sp>
        <p:nvSpPr>
          <p:cNvPr id="6" name="TextBox 5">
            <a:extLst>
              <a:ext uri="{FF2B5EF4-FFF2-40B4-BE49-F238E27FC236}">
                <a16:creationId xmlns:a16="http://schemas.microsoft.com/office/drawing/2014/main" id="{DCEC678A-5E04-461F-984C-83E08B6C951D}"/>
              </a:ext>
            </a:extLst>
          </p:cNvPr>
          <p:cNvSpPr txBox="1"/>
          <p:nvPr/>
        </p:nvSpPr>
        <p:spPr>
          <a:xfrm>
            <a:off x="3685654" y="1198819"/>
            <a:ext cx="1544012" cy="369332"/>
          </a:xfrm>
          <a:prstGeom prst="rect">
            <a:avLst/>
          </a:prstGeom>
          <a:noFill/>
        </p:spPr>
        <p:txBody>
          <a:bodyPr wrap="none" rtlCol="0">
            <a:spAutoFit/>
          </a:bodyPr>
          <a:lstStyle/>
          <a:p>
            <a:r>
              <a:rPr lang="en-GB" dirty="0">
                <a:solidFill>
                  <a:schemeClr val="bg1"/>
                </a:solidFill>
              </a:rPr>
              <a:t>National data</a:t>
            </a:r>
          </a:p>
        </p:txBody>
      </p:sp>
      <p:sp>
        <p:nvSpPr>
          <p:cNvPr id="7" name="TextBox 6">
            <a:extLst>
              <a:ext uri="{FF2B5EF4-FFF2-40B4-BE49-F238E27FC236}">
                <a16:creationId xmlns:a16="http://schemas.microsoft.com/office/drawing/2014/main" id="{E9ED81AB-EAC8-4FB8-8A7A-CFFB30452731}"/>
              </a:ext>
            </a:extLst>
          </p:cNvPr>
          <p:cNvSpPr txBox="1"/>
          <p:nvPr/>
        </p:nvSpPr>
        <p:spPr>
          <a:xfrm>
            <a:off x="4572000" y="631576"/>
            <a:ext cx="1512167" cy="646331"/>
          </a:xfrm>
          <a:prstGeom prst="rect">
            <a:avLst/>
          </a:prstGeom>
          <a:noFill/>
        </p:spPr>
        <p:txBody>
          <a:bodyPr wrap="square" rtlCol="0">
            <a:spAutoFit/>
          </a:bodyPr>
          <a:lstStyle/>
          <a:p>
            <a:r>
              <a:rPr lang="en-GB" dirty="0">
                <a:solidFill>
                  <a:schemeClr val="bg1"/>
                </a:solidFill>
              </a:rPr>
              <a:t>International comparisons</a:t>
            </a:r>
          </a:p>
        </p:txBody>
      </p:sp>
      <p:sp>
        <p:nvSpPr>
          <p:cNvPr id="8" name="TextBox 7">
            <a:extLst>
              <a:ext uri="{FF2B5EF4-FFF2-40B4-BE49-F238E27FC236}">
                <a16:creationId xmlns:a16="http://schemas.microsoft.com/office/drawing/2014/main" id="{5DB33214-4FD2-47ED-9656-573CEEEC53B7}"/>
              </a:ext>
            </a:extLst>
          </p:cNvPr>
          <p:cNvSpPr txBox="1"/>
          <p:nvPr/>
        </p:nvSpPr>
        <p:spPr>
          <a:xfrm>
            <a:off x="2987824" y="3902887"/>
            <a:ext cx="2287806" cy="369332"/>
          </a:xfrm>
          <a:prstGeom prst="rect">
            <a:avLst/>
          </a:prstGeom>
          <a:noFill/>
        </p:spPr>
        <p:txBody>
          <a:bodyPr wrap="none" rtlCol="0">
            <a:spAutoFit/>
          </a:bodyPr>
          <a:lstStyle/>
          <a:p>
            <a:r>
              <a:rPr lang="en-GB" dirty="0">
                <a:solidFill>
                  <a:schemeClr val="bg1"/>
                </a:solidFill>
              </a:rPr>
              <a:t>Clever with numbers</a:t>
            </a:r>
          </a:p>
        </p:txBody>
      </p:sp>
      <p:sp>
        <p:nvSpPr>
          <p:cNvPr id="9" name="TextBox 8">
            <a:extLst>
              <a:ext uri="{FF2B5EF4-FFF2-40B4-BE49-F238E27FC236}">
                <a16:creationId xmlns:a16="http://schemas.microsoft.com/office/drawing/2014/main" id="{CD2FF7EC-9E4B-4D40-A23F-2C8DA35147CD}"/>
              </a:ext>
            </a:extLst>
          </p:cNvPr>
          <p:cNvSpPr txBox="1"/>
          <p:nvPr/>
        </p:nvSpPr>
        <p:spPr>
          <a:xfrm>
            <a:off x="3888070" y="4231281"/>
            <a:ext cx="1659493" cy="369332"/>
          </a:xfrm>
          <a:prstGeom prst="rect">
            <a:avLst/>
          </a:prstGeom>
          <a:noFill/>
        </p:spPr>
        <p:txBody>
          <a:bodyPr wrap="none" rtlCol="0">
            <a:spAutoFit/>
          </a:bodyPr>
          <a:lstStyle/>
          <a:p>
            <a:r>
              <a:rPr lang="en-GB" dirty="0">
                <a:solidFill>
                  <a:schemeClr val="bg1"/>
                </a:solidFill>
              </a:rPr>
              <a:t>Telling a story </a:t>
            </a:r>
          </a:p>
        </p:txBody>
      </p:sp>
      <p:sp>
        <p:nvSpPr>
          <p:cNvPr id="10" name="TextBox 9">
            <a:extLst>
              <a:ext uri="{FF2B5EF4-FFF2-40B4-BE49-F238E27FC236}">
                <a16:creationId xmlns:a16="http://schemas.microsoft.com/office/drawing/2014/main" id="{DA2726C6-3576-4F93-8C4F-3A3E3D49EA19}"/>
              </a:ext>
            </a:extLst>
          </p:cNvPr>
          <p:cNvSpPr txBox="1"/>
          <p:nvPr/>
        </p:nvSpPr>
        <p:spPr>
          <a:xfrm>
            <a:off x="2663786" y="1535770"/>
            <a:ext cx="1813317" cy="369332"/>
          </a:xfrm>
          <a:prstGeom prst="rect">
            <a:avLst/>
          </a:prstGeom>
          <a:noFill/>
        </p:spPr>
        <p:txBody>
          <a:bodyPr wrap="none" rtlCol="0">
            <a:spAutoFit/>
          </a:bodyPr>
          <a:lstStyle/>
          <a:p>
            <a:r>
              <a:rPr lang="en-GB" dirty="0">
                <a:solidFill>
                  <a:schemeClr val="bg1"/>
                </a:solidFill>
              </a:rPr>
              <a:t>National reports</a:t>
            </a:r>
          </a:p>
        </p:txBody>
      </p:sp>
      <p:sp>
        <p:nvSpPr>
          <p:cNvPr id="11" name="TextBox 10">
            <a:extLst>
              <a:ext uri="{FF2B5EF4-FFF2-40B4-BE49-F238E27FC236}">
                <a16:creationId xmlns:a16="http://schemas.microsoft.com/office/drawing/2014/main" id="{08C126A4-FEFE-45D5-9AAB-BA9116A81450}"/>
              </a:ext>
            </a:extLst>
          </p:cNvPr>
          <p:cNvSpPr txBox="1"/>
          <p:nvPr/>
        </p:nvSpPr>
        <p:spPr>
          <a:xfrm>
            <a:off x="4583078" y="2127696"/>
            <a:ext cx="1249060" cy="369332"/>
          </a:xfrm>
          <a:prstGeom prst="rect">
            <a:avLst/>
          </a:prstGeom>
          <a:noFill/>
        </p:spPr>
        <p:txBody>
          <a:bodyPr wrap="none" rtlCol="0">
            <a:spAutoFit/>
          </a:bodyPr>
          <a:lstStyle/>
          <a:p>
            <a:r>
              <a:rPr lang="en-GB" dirty="0"/>
              <a:t>Local data</a:t>
            </a:r>
          </a:p>
        </p:txBody>
      </p:sp>
      <p:sp>
        <p:nvSpPr>
          <p:cNvPr id="12" name="TextBox 11">
            <a:extLst>
              <a:ext uri="{FF2B5EF4-FFF2-40B4-BE49-F238E27FC236}">
                <a16:creationId xmlns:a16="http://schemas.microsoft.com/office/drawing/2014/main" id="{10876EBA-03A7-46A9-A230-D98C461574D1}"/>
              </a:ext>
            </a:extLst>
          </p:cNvPr>
          <p:cNvSpPr txBox="1"/>
          <p:nvPr/>
        </p:nvSpPr>
        <p:spPr>
          <a:xfrm>
            <a:off x="2663786" y="2473351"/>
            <a:ext cx="1672253" cy="369332"/>
          </a:xfrm>
          <a:prstGeom prst="rect">
            <a:avLst/>
          </a:prstGeom>
          <a:noFill/>
        </p:spPr>
        <p:txBody>
          <a:bodyPr wrap="none" rtlCol="0">
            <a:spAutoFit/>
          </a:bodyPr>
          <a:lstStyle/>
          <a:p>
            <a:r>
              <a:rPr lang="en-GB" dirty="0"/>
              <a:t>Local priorities</a:t>
            </a:r>
          </a:p>
        </p:txBody>
      </p:sp>
      <p:sp>
        <p:nvSpPr>
          <p:cNvPr id="13" name="TextBox 12">
            <a:extLst>
              <a:ext uri="{FF2B5EF4-FFF2-40B4-BE49-F238E27FC236}">
                <a16:creationId xmlns:a16="http://schemas.microsoft.com/office/drawing/2014/main" id="{1546B1C8-3D9D-4917-97BA-3D56B1EAA265}"/>
              </a:ext>
            </a:extLst>
          </p:cNvPr>
          <p:cNvSpPr txBox="1"/>
          <p:nvPr/>
        </p:nvSpPr>
        <p:spPr>
          <a:xfrm>
            <a:off x="3426470" y="2861079"/>
            <a:ext cx="2121093" cy="369332"/>
          </a:xfrm>
          <a:prstGeom prst="rect">
            <a:avLst/>
          </a:prstGeom>
          <a:noFill/>
        </p:spPr>
        <p:txBody>
          <a:bodyPr wrap="none" rtlCol="0">
            <a:spAutoFit/>
          </a:bodyPr>
          <a:lstStyle/>
          <a:p>
            <a:r>
              <a:rPr lang="en-GB" dirty="0"/>
              <a:t>Make comparisons</a:t>
            </a:r>
          </a:p>
        </p:txBody>
      </p:sp>
      <p:pic>
        <p:nvPicPr>
          <p:cNvPr id="15" name="Picture 14">
            <a:extLst>
              <a:ext uri="{FF2B5EF4-FFF2-40B4-BE49-F238E27FC236}">
                <a16:creationId xmlns:a16="http://schemas.microsoft.com/office/drawing/2014/main" id="{60546F8E-8A37-4EBD-951F-D15ED80546A7}"/>
              </a:ext>
            </a:extLst>
          </p:cNvPr>
          <p:cNvPicPr>
            <a:picLocks noChangeAspect="1"/>
          </p:cNvPicPr>
          <p:nvPr/>
        </p:nvPicPr>
        <p:blipFill>
          <a:blip r:embed="rId2"/>
          <a:stretch>
            <a:fillRect/>
          </a:stretch>
        </p:blipFill>
        <p:spPr>
          <a:xfrm>
            <a:off x="4583078" y="3374763"/>
            <a:ext cx="843924" cy="559678"/>
          </a:xfrm>
          <a:prstGeom prst="rect">
            <a:avLst/>
          </a:prstGeom>
        </p:spPr>
      </p:pic>
      <p:pic>
        <p:nvPicPr>
          <p:cNvPr id="16" name="Picture 15">
            <a:extLst>
              <a:ext uri="{FF2B5EF4-FFF2-40B4-BE49-F238E27FC236}">
                <a16:creationId xmlns:a16="http://schemas.microsoft.com/office/drawing/2014/main" id="{AF5BD1A4-B023-43C6-B77E-5FC1379E4F85}"/>
              </a:ext>
            </a:extLst>
          </p:cNvPr>
          <p:cNvPicPr>
            <a:picLocks noChangeAspect="1"/>
          </p:cNvPicPr>
          <p:nvPr/>
        </p:nvPicPr>
        <p:blipFill>
          <a:blip r:embed="rId3"/>
          <a:stretch>
            <a:fillRect/>
          </a:stretch>
        </p:blipFill>
        <p:spPr>
          <a:xfrm>
            <a:off x="3139963" y="3369425"/>
            <a:ext cx="1148905" cy="378760"/>
          </a:xfrm>
          <a:prstGeom prst="rect">
            <a:avLst/>
          </a:prstGeom>
        </p:spPr>
      </p:pic>
      <p:sp>
        <p:nvSpPr>
          <p:cNvPr id="17" name="Oval 16">
            <a:extLst>
              <a:ext uri="{FF2B5EF4-FFF2-40B4-BE49-F238E27FC236}">
                <a16:creationId xmlns:a16="http://schemas.microsoft.com/office/drawing/2014/main" id="{AC44226E-3C97-4D60-BC54-1F7AF43334BB}"/>
              </a:ext>
            </a:extLst>
          </p:cNvPr>
          <p:cNvSpPr/>
          <p:nvPr/>
        </p:nvSpPr>
        <p:spPr>
          <a:xfrm>
            <a:off x="3147492" y="3343118"/>
            <a:ext cx="1080270" cy="4722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7670E91-AA2B-403F-BFE3-C7AFF3715E2B}"/>
              </a:ext>
            </a:extLst>
          </p:cNvPr>
          <p:cNvSpPr txBox="1"/>
          <p:nvPr/>
        </p:nvSpPr>
        <p:spPr>
          <a:xfrm>
            <a:off x="3220348" y="2063992"/>
            <a:ext cx="1351652" cy="369332"/>
          </a:xfrm>
          <a:prstGeom prst="rect">
            <a:avLst/>
          </a:prstGeom>
          <a:noFill/>
        </p:spPr>
        <p:txBody>
          <a:bodyPr wrap="none" rtlCol="0">
            <a:spAutoFit/>
          </a:bodyPr>
          <a:lstStyle/>
          <a:p>
            <a:r>
              <a:rPr lang="en-GB" dirty="0"/>
              <a:t>Local plans</a:t>
            </a:r>
          </a:p>
        </p:txBody>
      </p:sp>
    </p:spTree>
    <p:extLst>
      <p:ext uri="{BB962C8B-B14F-4D97-AF65-F5344CB8AC3E}">
        <p14:creationId xmlns:p14="http://schemas.microsoft.com/office/powerpoint/2010/main" val="420727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important locally?</a:t>
            </a:r>
          </a:p>
        </p:txBody>
      </p:sp>
      <p:sp>
        <p:nvSpPr>
          <p:cNvPr id="3" name="Content Placeholder 2"/>
          <p:cNvSpPr>
            <a:spLocks noGrp="1"/>
          </p:cNvSpPr>
          <p:nvPr>
            <p:ph idx="1"/>
          </p:nvPr>
        </p:nvSpPr>
        <p:spPr/>
        <p:txBody>
          <a:bodyPr/>
          <a:lstStyle/>
          <a:p>
            <a:endParaRPr lang="en-GB" sz="2800" dirty="0"/>
          </a:p>
          <a:p>
            <a:r>
              <a:rPr lang="en-GB" sz="2800" dirty="0"/>
              <a:t>What are the local priorities? </a:t>
            </a:r>
          </a:p>
          <a:p>
            <a:r>
              <a:rPr lang="en-GB" sz="2800" dirty="0"/>
              <a:t>What local data is available?</a:t>
            </a:r>
          </a:p>
          <a:p>
            <a:r>
              <a:rPr lang="en-GB" sz="2800" dirty="0"/>
              <a:t>What sources would you go to?</a:t>
            </a:r>
          </a:p>
          <a:p>
            <a:endParaRPr lang="en-GB" dirty="0"/>
          </a:p>
        </p:txBody>
      </p:sp>
      <p:sp>
        <p:nvSpPr>
          <p:cNvPr id="4" name="Slide Number Placeholder 3"/>
          <p:cNvSpPr>
            <a:spLocks noGrp="1"/>
          </p:cNvSpPr>
          <p:nvPr>
            <p:ph type="sldNum" sz="quarter" idx="10"/>
          </p:nvPr>
        </p:nvSpPr>
        <p:spPr/>
        <p:txBody>
          <a:bodyPr/>
          <a:lstStyle/>
          <a:p>
            <a:fld id="{F9B423B6-7F10-4534-BD46-8A00D1AA194F}" type="slidenum">
              <a:rPr lang="en-US" smtClean="0"/>
              <a:pPr/>
              <a:t>5</a:t>
            </a:fld>
            <a:endParaRPr lang="en-US"/>
          </a:p>
        </p:txBody>
      </p:sp>
    </p:spTree>
    <p:extLst>
      <p:ext uri="{BB962C8B-B14F-4D97-AF65-F5344CB8AC3E}">
        <p14:creationId xmlns:p14="http://schemas.microsoft.com/office/powerpoint/2010/main" val="335803491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14" y="28713"/>
            <a:ext cx="6837363" cy="1079500"/>
          </a:xfrm>
        </p:spPr>
        <p:txBody>
          <a:bodyPr/>
          <a:lstStyle/>
          <a:p>
            <a:r>
              <a:rPr lang="en-GB" dirty="0"/>
              <a:t>Plans at different levels in NHS</a:t>
            </a:r>
          </a:p>
        </p:txBody>
      </p:sp>
      <p:sp>
        <p:nvSpPr>
          <p:cNvPr id="4" name="Slide Number Placeholder 3"/>
          <p:cNvSpPr>
            <a:spLocks noGrp="1"/>
          </p:cNvSpPr>
          <p:nvPr>
            <p:ph type="sldNum" sz="quarter" idx="10"/>
          </p:nvPr>
        </p:nvSpPr>
        <p:spPr/>
        <p:txBody>
          <a:bodyPr/>
          <a:lstStyle/>
          <a:p>
            <a:fld id="{F9B423B6-7F10-4534-BD46-8A00D1AA194F}" type="slidenum">
              <a:rPr lang="en-US" smtClean="0"/>
              <a:pPr/>
              <a:t>6</a:t>
            </a:fld>
            <a:endParaRPr lang="en-US"/>
          </a:p>
        </p:txBody>
      </p:sp>
      <p:sp>
        <p:nvSpPr>
          <p:cNvPr id="5" name="Flowchart: Connector 4"/>
          <p:cNvSpPr/>
          <p:nvPr/>
        </p:nvSpPr>
        <p:spPr>
          <a:xfrm>
            <a:off x="6584801" y="3126675"/>
            <a:ext cx="1080120" cy="1152128"/>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209</a:t>
            </a:r>
          </a:p>
        </p:txBody>
      </p:sp>
      <p:sp>
        <p:nvSpPr>
          <p:cNvPr id="6" name="Flowchart: Connector 5"/>
          <p:cNvSpPr/>
          <p:nvPr/>
        </p:nvSpPr>
        <p:spPr>
          <a:xfrm>
            <a:off x="6407977" y="1364016"/>
            <a:ext cx="1307950" cy="13874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44</a:t>
            </a:r>
          </a:p>
        </p:txBody>
      </p:sp>
      <p:sp>
        <p:nvSpPr>
          <p:cNvPr id="7" name="Oval 6"/>
          <p:cNvSpPr/>
          <p:nvPr/>
        </p:nvSpPr>
        <p:spPr>
          <a:xfrm>
            <a:off x="80212" y="1477183"/>
            <a:ext cx="5724636" cy="3873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p:cNvSpPr/>
          <p:nvPr/>
        </p:nvSpPr>
        <p:spPr>
          <a:xfrm>
            <a:off x="554038" y="2262463"/>
            <a:ext cx="1080120" cy="1152128"/>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0" name="Flowchart: Connector 9"/>
          <p:cNvSpPr/>
          <p:nvPr/>
        </p:nvSpPr>
        <p:spPr>
          <a:xfrm>
            <a:off x="923130" y="3589222"/>
            <a:ext cx="1080120" cy="1152128"/>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1" name="Flowchart: Connector 10"/>
          <p:cNvSpPr/>
          <p:nvPr/>
        </p:nvSpPr>
        <p:spPr>
          <a:xfrm>
            <a:off x="3159742" y="4018244"/>
            <a:ext cx="2160240" cy="2304864"/>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2" name="Flowchart: Connector 11"/>
          <p:cNvSpPr/>
          <p:nvPr/>
        </p:nvSpPr>
        <p:spPr>
          <a:xfrm>
            <a:off x="4140486" y="2454231"/>
            <a:ext cx="1080120" cy="1152128"/>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3" name="Flowchart: Connector 12"/>
          <p:cNvSpPr/>
          <p:nvPr/>
        </p:nvSpPr>
        <p:spPr>
          <a:xfrm>
            <a:off x="2402470" y="1596737"/>
            <a:ext cx="1080120" cy="1152128"/>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4" name="Flowchart: Connector 13"/>
          <p:cNvSpPr/>
          <p:nvPr/>
        </p:nvSpPr>
        <p:spPr>
          <a:xfrm>
            <a:off x="3347864" y="4869160"/>
            <a:ext cx="288032" cy="288032"/>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p:cNvSpPr/>
          <p:nvPr/>
        </p:nvSpPr>
        <p:spPr>
          <a:xfrm>
            <a:off x="3500264" y="5021560"/>
            <a:ext cx="288032" cy="288032"/>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p:cNvSpPr/>
          <p:nvPr/>
        </p:nvSpPr>
        <p:spPr>
          <a:xfrm>
            <a:off x="3652664" y="5173960"/>
            <a:ext cx="288032" cy="288032"/>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p:cNvSpPr/>
          <p:nvPr/>
        </p:nvSpPr>
        <p:spPr>
          <a:xfrm>
            <a:off x="3452461" y="5335469"/>
            <a:ext cx="288032" cy="288032"/>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p:cNvSpPr/>
          <p:nvPr/>
        </p:nvSpPr>
        <p:spPr>
          <a:xfrm>
            <a:off x="3275957" y="5135631"/>
            <a:ext cx="288032" cy="288032"/>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Connector 19"/>
          <p:cNvSpPr/>
          <p:nvPr/>
        </p:nvSpPr>
        <p:spPr>
          <a:xfrm>
            <a:off x="3610958" y="4284666"/>
            <a:ext cx="288032" cy="288032"/>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Connector 20"/>
          <p:cNvSpPr/>
          <p:nvPr/>
        </p:nvSpPr>
        <p:spPr>
          <a:xfrm>
            <a:off x="4426891" y="4200893"/>
            <a:ext cx="288032" cy="288032"/>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owchart: Connector 21"/>
          <p:cNvSpPr/>
          <p:nvPr/>
        </p:nvSpPr>
        <p:spPr>
          <a:xfrm>
            <a:off x="4088007" y="4525293"/>
            <a:ext cx="288032" cy="288032"/>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Connector 22"/>
          <p:cNvSpPr/>
          <p:nvPr/>
        </p:nvSpPr>
        <p:spPr>
          <a:xfrm>
            <a:off x="4802507" y="4591206"/>
            <a:ext cx="288032" cy="288032"/>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a:off x="4167765" y="5019267"/>
            <a:ext cx="954956" cy="1069182"/>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p:cNvGrpSpPr/>
          <p:nvPr/>
        </p:nvGrpSpPr>
        <p:grpSpPr>
          <a:xfrm>
            <a:off x="4392514" y="5202382"/>
            <a:ext cx="584107" cy="658852"/>
            <a:chOff x="4487310" y="5118706"/>
            <a:chExt cx="584107" cy="658852"/>
          </a:xfrm>
        </p:grpSpPr>
        <p:sp>
          <p:nvSpPr>
            <p:cNvPr id="17" name="Flowchart: Connector 16"/>
            <p:cNvSpPr/>
            <p:nvPr/>
          </p:nvSpPr>
          <p:spPr>
            <a:xfrm>
              <a:off x="4487310" y="5378350"/>
              <a:ext cx="288032" cy="288032"/>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a:off x="4700986" y="5489526"/>
              <a:ext cx="288032" cy="288032"/>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a:off x="4783385" y="5279647"/>
              <a:ext cx="288032" cy="288032"/>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a:off x="4562722" y="5118706"/>
              <a:ext cx="288032" cy="288032"/>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Flowchart: Connector 28"/>
          <p:cNvSpPr/>
          <p:nvPr/>
        </p:nvSpPr>
        <p:spPr>
          <a:xfrm>
            <a:off x="6993407" y="5664895"/>
            <a:ext cx="288032" cy="288032"/>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7677483" y="5639218"/>
            <a:ext cx="1133644" cy="369332"/>
          </a:xfrm>
          <a:prstGeom prst="rect">
            <a:avLst/>
          </a:prstGeom>
          <a:noFill/>
        </p:spPr>
        <p:txBody>
          <a:bodyPr wrap="none" rtlCol="0">
            <a:spAutoFit/>
          </a:bodyPr>
          <a:lstStyle/>
          <a:p>
            <a:r>
              <a:rPr lang="en-GB" dirty="0"/>
              <a:t>Practices</a:t>
            </a:r>
          </a:p>
        </p:txBody>
      </p:sp>
      <p:sp>
        <p:nvSpPr>
          <p:cNvPr id="31" name="TextBox 30"/>
          <p:cNvSpPr txBox="1"/>
          <p:nvPr/>
        </p:nvSpPr>
        <p:spPr>
          <a:xfrm>
            <a:off x="7969253" y="3404556"/>
            <a:ext cx="813043" cy="369332"/>
          </a:xfrm>
          <a:prstGeom prst="rect">
            <a:avLst/>
          </a:prstGeom>
          <a:noFill/>
        </p:spPr>
        <p:txBody>
          <a:bodyPr wrap="none" rtlCol="0">
            <a:spAutoFit/>
          </a:bodyPr>
          <a:lstStyle/>
          <a:p>
            <a:r>
              <a:rPr lang="en-GB" dirty="0"/>
              <a:t>CCGs</a:t>
            </a:r>
          </a:p>
        </p:txBody>
      </p:sp>
      <p:sp>
        <p:nvSpPr>
          <p:cNvPr id="32" name="TextBox 31"/>
          <p:cNvSpPr txBox="1"/>
          <p:nvPr/>
        </p:nvSpPr>
        <p:spPr>
          <a:xfrm>
            <a:off x="8054169" y="1926500"/>
            <a:ext cx="774077" cy="646331"/>
          </a:xfrm>
          <a:prstGeom prst="rect">
            <a:avLst/>
          </a:prstGeom>
          <a:noFill/>
        </p:spPr>
        <p:txBody>
          <a:bodyPr wrap="square" rtlCol="0">
            <a:spAutoFit/>
          </a:bodyPr>
          <a:lstStyle/>
          <a:p>
            <a:r>
              <a:rPr lang="en-GB" dirty="0"/>
              <a:t>STP areas</a:t>
            </a:r>
          </a:p>
        </p:txBody>
      </p:sp>
      <p:sp>
        <p:nvSpPr>
          <p:cNvPr id="33" name="Flowchart: Connector 32"/>
          <p:cNvSpPr/>
          <p:nvPr/>
        </p:nvSpPr>
        <p:spPr>
          <a:xfrm>
            <a:off x="2432517" y="3183613"/>
            <a:ext cx="1080120" cy="1152128"/>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4" name="Flowchart: Connector 33"/>
          <p:cNvSpPr/>
          <p:nvPr/>
        </p:nvSpPr>
        <p:spPr>
          <a:xfrm>
            <a:off x="6758947" y="4587640"/>
            <a:ext cx="798180" cy="85170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7625031" y="4722816"/>
            <a:ext cx="1501485" cy="5666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Federations/</a:t>
            </a:r>
          </a:p>
          <a:p>
            <a:pPr algn="ctr"/>
            <a:r>
              <a:rPr lang="en-GB" dirty="0">
                <a:solidFill>
                  <a:schemeClr val="tx1"/>
                </a:solidFill>
              </a:rPr>
              <a:t>Clusters</a:t>
            </a:r>
          </a:p>
        </p:txBody>
      </p:sp>
    </p:spTree>
    <p:extLst>
      <p:ext uri="{BB962C8B-B14F-4D97-AF65-F5344CB8AC3E}">
        <p14:creationId xmlns:p14="http://schemas.microsoft.com/office/powerpoint/2010/main" val="394311877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8774" y="207409"/>
            <a:ext cx="6837363" cy="1079500"/>
          </a:xfrm>
        </p:spPr>
        <p:txBody>
          <a:bodyPr/>
          <a:lstStyle/>
          <a:p>
            <a:r>
              <a:rPr lang="en-GB" dirty="0"/>
              <a:t>Potential sources</a:t>
            </a:r>
          </a:p>
        </p:txBody>
      </p:sp>
      <p:sp>
        <p:nvSpPr>
          <p:cNvPr id="5" name="Content Placeholder 4"/>
          <p:cNvSpPr>
            <a:spLocks noGrp="1"/>
          </p:cNvSpPr>
          <p:nvPr>
            <p:ph idx="1"/>
          </p:nvPr>
        </p:nvSpPr>
        <p:spPr>
          <a:xfrm>
            <a:off x="358774" y="1412776"/>
            <a:ext cx="6837363" cy="4138613"/>
          </a:xfrm>
        </p:spPr>
        <p:txBody>
          <a:bodyPr/>
          <a:lstStyle/>
          <a:p>
            <a:pPr marL="0" indent="0">
              <a:buNone/>
            </a:pPr>
            <a:r>
              <a:rPr lang="en-GB" dirty="0"/>
              <a:t>CCGs</a:t>
            </a:r>
          </a:p>
          <a:p>
            <a:pPr lvl="1"/>
            <a:r>
              <a:rPr lang="en-GB" dirty="0"/>
              <a:t>Annual report </a:t>
            </a:r>
          </a:p>
          <a:p>
            <a:pPr lvl="1"/>
            <a:r>
              <a:rPr lang="en-GB" dirty="0"/>
              <a:t>Public Prospectus </a:t>
            </a:r>
          </a:p>
          <a:p>
            <a:pPr lvl="1"/>
            <a:r>
              <a:rPr lang="en-GB" dirty="0"/>
              <a:t>Strategy and planning document </a:t>
            </a:r>
          </a:p>
          <a:p>
            <a:pPr lvl="1"/>
            <a:r>
              <a:rPr lang="en-GB" dirty="0"/>
              <a:t>Joint strategic needs assessment </a:t>
            </a:r>
          </a:p>
          <a:p>
            <a:pPr lvl="1"/>
            <a:r>
              <a:rPr lang="en-GB" dirty="0"/>
              <a:t>Joint health and wellbeing strategy</a:t>
            </a:r>
          </a:p>
          <a:p>
            <a:pPr lvl="1"/>
            <a:r>
              <a:rPr lang="en-GB" dirty="0"/>
              <a:t>Commissioning Intention Plan on a page</a:t>
            </a:r>
          </a:p>
          <a:p>
            <a:pPr lvl="1"/>
            <a:r>
              <a:rPr lang="en-GB" dirty="0"/>
              <a:t>Public health profiles </a:t>
            </a:r>
          </a:p>
          <a:p>
            <a:pPr lvl="1"/>
            <a:r>
              <a:rPr lang="en-GB" dirty="0"/>
              <a:t>Director of public health report</a:t>
            </a:r>
          </a:p>
          <a:p>
            <a:pPr lvl="1"/>
            <a:r>
              <a:rPr lang="en-GB" dirty="0"/>
              <a:t>Performance management framework ( Isle of Wight)</a:t>
            </a:r>
          </a:p>
          <a:p>
            <a:pPr lvl="1"/>
            <a:r>
              <a:rPr lang="en-GB" dirty="0"/>
              <a:t>Quality and Performance framework (Tower Hamlets)</a:t>
            </a:r>
          </a:p>
          <a:p>
            <a:pPr marL="0" indent="0">
              <a:buNone/>
            </a:pPr>
            <a:r>
              <a:rPr lang="en-GB" dirty="0"/>
              <a:t>Collaborative commissioning agreement across several CCGs</a:t>
            </a:r>
          </a:p>
          <a:p>
            <a:pPr marL="0" indent="0">
              <a:buNone/>
            </a:pPr>
            <a:r>
              <a:rPr lang="en-GB" dirty="0"/>
              <a:t>Sustainability and Transformation Plans (STPs)</a:t>
            </a:r>
          </a:p>
          <a:p>
            <a:pPr lvl="1"/>
            <a:endParaRPr lang="en-GB" dirty="0"/>
          </a:p>
          <a:p>
            <a:endParaRPr lang="en-GB" dirty="0"/>
          </a:p>
          <a:p>
            <a:endParaRPr lang="en-GB" dirty="0"/>
          </a:p>
        </p:txBody>
      </p:sp>
      <p:sp>
        <p:nvSpPr>
          <p:cNvPr id="2" name="Slide Number Placeholder 1"/>
          <p:cNvSpPr>
            <a:spLocks noGrp="1"/>
          </p:cNvSpPr>
          <p:nvPr>
            <p:ph type="sldNum" sz="quarter" idx="10"/>
          </p:nvPr>
        </p:nvSpPr>
        <p:spPr/>
        <p:txBody>
          <a:bodyPr/>
          <a:lstStyle/>
          <a:p>
            <a:fld id="{D2F00A1B-C313-4C62-9BE1-33E7C54B9811}" type="slidenum">
              <a:rPr lang="en-GB" smtClean="0"/>
              <a:t>7</a:t>
            </a:fld>
            <a:endParaRPr lang="en-GB"/>
          </a:p>
        </p:txBody>
      </p:sp>
    </p:spTree>
    <p:extLst>
      <p:ext uri="{BB962C8B-B14F-4D97-AF65-F5344CB8AC3E}">
        <p14:creationId xmlns:p14="http://schemas.microsoft.com/office/powerpoint/2010/main" val="154572389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Local level respiratory data</a:t>
            </a:r>
          </a:p>
        </p:txBody>
      </p:sp>
      <p:sp>
        <p:nvSpPr>
          <p:cNvPr id="4" name="Content Placeholder 3"/>
          <p:cNvSpPr>
            <a:spLocks noGrp="1"/>
          </p:cNvSpPr>
          <p:nvPr>
            <p:ph idx="1"/>
          </p:nvPr>
        </p:nvSpPr>
        <p:spPr>
          <a:xfrm>
            <a:off x="358775" y="1654175"/>
            <a:ext cx="7597601" cy="4138613"/>
          </a:xfrm>
        </p:spPr>
        <p:txBody>
          <a:bodyPr/>
          <a:lstStyle/>
          <a:p>
            <a:r>
              <a:rPr lang="en-GB" b="1" dirty="0"/>
              <a:t>Commissioning for value – Focus packs for CCGs from </a:t>
            </a:r>
            <a:r>
              <a:rPr lang="en-GB" b="1" dirty="0" err="1"/>
              <a:t>RightCare</a:t>
            </a:r>
            <a:endParaRPr lang="en-GB" b="1" dirty="0"/>
          </a:p>
          <a:p>
            <a:r>
              <a:rPr lang="en-GB" dirty="0"/>
              <a:t>INHALE  - database of respiratory information at local level (2013/14) </a:t>
            </a:r>
          </a:p>
          <a:p>
            <a:r>
              <a:rPr lang="en-GB" dirty="0"/>
              <a:t>Compare your care – </a:t>
            </a:r>
            <a:r>
              <a:rPr lang="en-GB" dirty="0" err="1"/>
              <a:t>AsthmaUK</a:t>
            </a:r>
            <a:r>
              <a:rPr lang="en-GB" dirty="0"/>
              <a:t> – regional level (2015)</a:t>
            </a:r>
          </a:p>
          <a:p>
            <a:r>
              <a:rPr lang="en-GB" dirty="0"/>
              <a:t>Public health in local authorities</a:t>
            </a:r>
          </a:p>
          <a:p>
            <a:r>
              <a:rPr lang="en-GB" dirty="0"/>
              <a:t>Pharmaceutical adviser</a:t>
            </a:r>
          </a:p>
          <a:p>
            <a:r>
              <a:rPr lang="en-GB" dirty="0"/>
              <a:t>Local audits</a:t>
            </a:r>
          </a:p>
          <a:p>
            <a:r>
              <a:rPr lang="en-GB" dirty="0"/>
              <a:t>National COPD audit – hospital level data</a:t>
            </a:r>
          </a:p>
          <a:p>
            <a:r>
              <a:rPr lang="en-GB" dirty="0"/>
              <a:t>Academic health science network?</a:t>
            </a:r>
          </a:p>
          <a:p>
            <a:r>
              <a:rPr lang="en-GB" dirty="0"/>
              <a:t>Others?</a:t>
            </a:r>
          </a:p>
          <a:p>
            <a:endParaRPr lang="en-GB" dirty="0"/>
          </a:p>
          <a:p>
            <a:endParaRPr lang="en-GB" dirty="0"/>
          </a:p>
        </p:txBody>
      </p:sp>
      <p:sp>
        <p:nvSpPr>
          <p:cNvPr id="2" name="Slide Number Placeholder 1"/>
          <p:cNvSpPr>
            <a:spLocks noGrp="1"/>
          </p:cNvSpPr>
          <p:nvPr>
            <p:ph type="sldNum" sz="quarter" idx="10"/>
          </p:nvPr>
        </p:nvSpPr>
        <p:spPr/>
        <p:txBody>
          <a:bodyPr/>
          <a:lstStyle/>
          <a:p>
            <a:fld id="{D2F00A1B-C313-4C62-9BE1-33E7C54B9811}" type="slidenum">
              <a:rPr lang="en-GB" smtClean="0"/>
              <a:t>8</a:t>
            </a:fld>
            <a:endParaRPr lang="en-GB"/>
          </a:p>
        </p:txBody>
      </p:sp>
    </p:spTree>
    <p:extLst>
      <p:ext uri="{BB962C8B-B14F-4D97-AF65-F5344CB8AC3E}">
        <p14:creationId xmlns:p14="http://schemas.microsoft.com/office/powerpoint/2010/main" val="152884482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735116-4B54-4E75-AC96-E6ACE78A94EB}"/>
              </a:ext>
            </a:extLst>
          </p:cNvPr>
          <p:cNvSpPr>
            <a:spLocks noGrp="1"/>
          </p:cNvSpPr>
          <p:nvPr>
            <p:ph type="sldNum" sz="quarter" idx="12"/>
          </p:nvPr>
        </p:nvSpPr>
        <p:spPr/>
        <p:txBody>
          <a:bodyPr/>
          <a:lstStyle/>
          <a:p>
            <a:fld id="{D2F00A1B-C313-4C62-9BE1-33E7C54B9811}" type="slidenum">
              <a:rPr lang="en-GB" smtClean="0"/>
              <a:t>9</a:t>
            </a:fld>
            <a:endParaRPr lang="en-GB"/>
          </a:p>
        </p:txBody>
      </p:sp>
      <p:pic>
        <p:nvPicPr>
          <p:cNvPr id="3" name="Picture 2">
            <a:extLst>
              <a:ext uri="{FF2B5EF4-FFF2-40B4-BE49-F238E27FC236}">
                <a16:creationId xmlns:a16="http://schemas.microsoft.com/office/drawing/2014/main" id="{B4BA6E76-3CBE-46FC-A19E-E5192140D297}"/>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977785024"/>
      </p:ext>
    </p:extLst>
  </p:cSld>
  <p:clrMapOvr>
    <a:masterClrMapping/>
  </p:clrMapOvr>
</p:sld>
</file>

<file path=ppt/theme/theme1.xml><?xml version="1.0" encoding="utf-8"?>
<a:theme xmlns:a="http://schemas.openxmlformats.org/drawingml/2006/main" name="1_PCRS General Practice">
  <a:themeElements>
    <a:clrScheme name="1_PCRS General Pract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PCRS General Pract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CRS General Pract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CRS Respiratory Leaders">
  <a:themeElements>
    <a:clrScheme name="2_PCRS Respiratory Leader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PCRS Respiratory Lead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CRS Respiratory Leader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26690</TotalTime>
  <Words>2182</Words>
  <Application>Microsoft Office PowerPoint</Application>
  <PresentationFormat>On-screen Show (4:3)</PresentationFormat>
  <Paragraphs>321</Paragraphs>
  <Slides>49</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Calibri</vt:lpstr>
      <vt:lpstr>inherit</vt:lpstr>
      <vt:lpstr>Lato</vt:lpstr>
      <vt:lpstr>Myriad W01</vt:lpstr>
      <vt:lpstr>Wingdings</vt:lpstr>
      <vt:lpstr>1_PCRS General Practice</vt:lpstr>
      <vt:lpstr>2_PCRS Respiratory Leaders</vt:lpstr>
      <vt:lpstr> </vt:lpstr>
      <vt:lpstr>PowerPoint Presentation</vt:lpstr>
      <vt:lpstr>PowerPoint Presentation</vt:lpstr>
      <vt:lpstr>PowerPoint Presentation</vt:lpstr>
      <vt:lpstr>What is important locally?</vt:lpstr>
      <vt:lpstr>Plans at different levels in NHS</vt:lpstr>
      <vt:lpstr>Potential sources</vt:lpstr>
      <vt:lpstr>Local level respiratory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level respiratory data</vt:lpstr>
      <vt:lpstr>PowerPoint Presentation</vt:lpstr>
      <vt:lpstr>Local level respiratory data</vt:lpstr>
      <vt:lpstr>PowerPoint Presentation</vt:lpstr>
      <vt:lpstr>What are the data sources nationally?</vt:lpstr>
      <vt:lpstr>PowerPoint Presentation</vt:lpstr>
      <vt:lpstr>PowerPoint Presentation</vt:lpstr>
      <vt:lpstr>PowerPoint Presentation</vt:lpstr>
      <vt:lpstr>What are the data sources nationally?</vt:lpstr>
      <vt:lpstr>PowerPoint Presentation</vt:lpstr>
      <vt:lpstr>PowerPoint Presentation</vt:lpstr>
      <vt:lpstr>PowerPoint Presentation</vt:lpstr>
      <vt:lpstr>PowerPoint Presentation</vt:lpstr>
      <vt:lpstr>What is important nationally?</vt:lpstr>
      <vt:lpstr>PowerPoint Presentation</vt:lpstr>
      <vt:lpstr>What are the data sources nationally?</vt:lpstr>
      <vt:lpstr>PowerPoint Presentation</vt:lpstr>
      <vt:lpstr>PowerPoint Presentation</vt:lpstr>
      <vt:lpstr>PowerPoint Presentation</vt:lpstr>
      <vt:lpstr>What are the data sources nationally?</vt:lpstr>
      <vt:lpstr>PowerPoint Presentation</vt:lpstr>
      <vt:lpstr>PowerPoint Presentation</vt:lpstr>
      <vt:lpstr>PowerPoint Presentation</vt:lpstr>
      <vt:lpstr>Be clever with numbers </vt:lpstr>
      <vt:lpstr>Be clever with numbers </vt:lpstr>
      <vt:lpstr>Tailor information to local situation</vt:lpstr>
      <vt:lpstr>PowerPoint Presentation</vt:lpstr>
      <vt:lpstr>PowerPoint Presentation</vt:lpstr>
      <vt:lpstr>PowerPoint Presentation</vt:lpstr>
      <vt:lpstr>Tell a story</vt:lpstr>
      <vt:lpstr>Tell a story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Insight research group Directors’ club  July 4, 2011</dc:title>
  <dc:creator>Bronwen</dc:creator>
  <cp:lastModifiedBy>bronwen thompson</cp:lastModifiedBy>
  <cp:revision>215</cp:revision>
  <cp:lastPrinted>2014-07-03T15:30:46Z</cp:lastPrinted>
  <dcterms:created xsi:type="dcterms:W3CDTF">2011-06-30T10:32:20Z</dcterms:created>
  <dcterms:modified xsi:type="dcterms:W3CDTF">2018-06-08T13:07:29Z</dcterms:modified>
</cp:coreProperties>
</file>